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00"/>
    <a:srgbClr val="A40000"/>
    <a:srgbClr val="F7F7F7"/>
    <a:srgbClr val="E37979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13990B-5FB3-473D-AE7D-1115E289B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CC04B96-0608-400E-B225-4A8E1A467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BEF1FD-801A-4095-8BA2-162C84DD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8937-ED03-4D6A-AF6E-4619A816BFC5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6CB1ED-4395-43C0-92A1-D875C145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0BE783-1A57-46F7-83E0-5027BDCD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9CDE-A215-40EE-9614-1CE2370ED75A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6D6B1288-86E5-44D0-BAA6-EAECCCD7B4BD}"/>
              </a:ext>
            </a:extLst>
          </p:cNvPr>
          <p:cNvGrpSpPr/>
          <p:nvPr userDrawn="1"/>
        </p:nvGrpSpPr>
        <p:grpSpPr>
          <a:xfrm>
            <a:off x="628295" y="176497"/>
            <a:ext cx="2769877" cy="853233"/>
            <a:chOff x="628295" y="176497"/>
            <a:chExt cx="2769877" cy="853233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14CEBAA7-C972-4F7B-84EF-9C19C5025BD1}"/>
                </a:ext>
              </a:extLst>
            </p:cNvPr>
            <p:cNvSpPr/>
            <p:nvPr/>
          </p:nvSpPr>
          <p:spPr>
            <a:xfrm>
              <a:off x="628295" y="176497"/>
              <a:ext cx="2684661" cy="853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48D808FB-FDB8-4386-A719-302525791AF7}"/>
                </a:ext>
              </a:extLst>
            </p:cNvPr>
            <p:cNvGrpSpPr/>
            <p:nvPr/>
          </p:nvGrpSpPr>
          <p:grpSpPr>
            <a:xfrm>
              <a:off x="713512" y="252553"/>
              <a:ext cx="2684660" cy="705145"/>
              <a:chOff x="3520126" y="576420"/>
              <a:chExt cx="2684660" cy="705145"/>
            </a:xfrm>
          </p:grpSpPr>
          <p:sp>
            <p:nvSpPr>
              <p:cNvPr id="10" name="양쪽 중괄호 9">
                <a:extLst>
                  <a:ext uri="{FF2B5EF4-FFF2-40B4-BE49-F238E27FC236}">
                    <a16:creationId xmlns:a16="http://schemas.microsoft.com/office/drawing/2014/main" id="{CE96EBC0-CB5E-4ED5-BE54-7163A96F8C63}"/>
                  </a:ext>
                </a:extLst>
              </p:cNvPr>
              <p:cNvSpPr/>
              <p:nvPr/>
            </p:nvSpPr>
            <p:spPr>
              <a:xfrm>
                <a:off x="4992792" y="604427"/>
                <a:ext cx="474662" cy="650583"/>
              </a:xfrm>
              <a:prstGeom prst="bracePair">
                <a:avLst>
                  <a:gd name="adj" fmla="val 25000"/>
                </a:avLst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b="1" dirty="0"/>
              </a:p>
            </p:txBody>
          </p:sp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396E7584-9B5C-4554-BD11-4FF32EB85904}"/>
                  </a:ext>
                </a:extLst>
              </p:cNvPr>
              <p:cNvSpPr txBox="1"/>
              <p:nvPr/>
            </p:nvSpPr>
            <p:spPr>
              <a:xfrm>
                <a:off x="3644390" y="792593"/>
                <a:ext cx="82586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1000" b="1" dirty="0" err="1"/>
                  <a:t>더존비즈온</a:t>
                </a:r>
                <a:endParaRPr lang="ko-KR" altLang="en-US" sz="1000" b="1" dirty="0"/>
              </a:p>
            </p:txBody>
          </p:sp>
          <p:sp>
            <p:nvSpPr>
              <p:cNvPr id="12" name="TextBox 13">
                <a:extLst>
                  <a:ext uri="{FF2B5EF4-FFF2-40B4-BE49-F238E27FC236}">
                    <a16:creationId xmlns:a16="http://schemas.microsoft.com/office/drawing/2014/main" id="{AF7E941F-041F-4BF9-8BAB-1A0C9BCB7EA3}"/>
                  </a:ext>
                </a:extLst>
              </p:cNvPr>
              <p:cNvSpPr txBox="1"/>
              <p:nvPr/>
            </p:nvSpPr>
            <p:spPr>
              <a:xfrm>
                <a:off x="3639626" y="576420"/>
                <a:ext cx="82586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1000" b="1" dirty="0" err="1"/>
                  <a:t>하이트진로</a:t>
                </a:r>
                <a:endParaRPr lang="ko-KR" altLang="en-US" sz="1000" b="1" dirty="0"/>
              </a:p>
            </p:txBody>
          </p:sp>
          <p:sp>
            <p:nvSpPr>
              <p:cNvPr id="13" name="TextBox 14">
                <a:extLst>
                  <a:ext uri="{FF2B5EF4-FFF2-40B4-BE49-F238E27FC236}">
                    <a16:creationId xmlns:a16="http://schemas.microsoft.com/office/drawing/2014/main" id="{B6BA986E-7532-4B45-BBAB-BD9D6BDFE81C}"/>
                  </a:ext>
                </a:extLst>
              </p:cNvPr>
              <p:cNvSpPr txBox="1"/>
              <p:nvPr/>
            </p:nvSpPr>
            <p:spPr>
              <a:xfrm>
                <a:off x="3657260" y="1008789"/>
                <a:ext cx="75854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000" b="1" dirty="0"/>
                  <a:t>LG</a:t>
                </a:r>
                <a:r>
                  <a:rPr lang="ko-KR" altLang="en-US" sz="1000" b="1" dirty="0"/>
                  <a:t>전자</a:t>
                </a:r>
              </a:p>
            </p:txBody>
          </p:sp>
          <p:sp>
            <p:nvSpPr>
              <p:cNvPr id="14" name="TextBox 15">
                <a:extLst>
                  <a:ext uri="{FF2B5EF4-FFF2-40B4-BE49-F238E27FC236}">
                    <a16:creationId xmlns:a16="http://schemas.microsoft.com/office/drawing/2014/main" id="{8B0BB772-F202-4232-9ADA-AFDF087E9200}"/>
                  </a:ext>
                </a:extLst>
              </p:cNvPr>
              <p:cNvSpPr txBox="1"/>
              <p:nvPr/>
            </p:nvSpPr>
            <p:spPr>
              <a:xfrm>
                <a:off x="4574052" y="1035344"/>
                <a:ext cx="706031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1000" b="1" dirty="0"/>
                  <a:t>기타         </a:t>
                </a: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03AF3709-E64E-4D27-9F9C-29FF5911B639}"/>
                  </a:ext>
                </a:extLst>
              </p:cNvPr>
              <p:cNvSpPr/>
              <p:nvPr/>
            </p:nvSpPr>
            <p:spPr>
              <a:xfrm>
                <a:off x="3520126" y="822341"/>
                <a:ext cx="180000" cy="1800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b="1"/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D4F70822-A38A-4A6D-B39C-B7CF9EB3A933}"/>
                  </a:ext>
                </a:extLst>
              </p:cNvPr>
              <p:cNvSpPr/>
              <p:nvPr/>
            </p:nvSpPr>
            <p:spPr>
              <a:xfrm>
                <a:off x="3520126" y="1035344"/>
                <a:ext cx="180000" cy="1800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b="1"/>
              </a:p>
            </p:txBody>
          </p:sp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D7014A6B-B517-4712-8560-6E0CF23C6808}"/>
                  </a:ext>
                </a:extLst>
              </p:cNvPr>
              <p:cNvSpPr/>
              <p:nvPr/>
            </p:nvSpPr>
            <p:spPr>
              <a:xfrm>
                <a:off x="3520126" y="604427"/>
                <a:ext cx="180000" cy="1800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b="1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283A380D-E67A-4ADF-91AF-92C8E07DABC3}"/>
                  </a:ext>
                </a:extLst>
              </p:cNvPr>
              <p:cNvSpPr txBox="1"/>
              <p:nvPr/>
            </p:nvSpPr>
            <p:spPr>
              <a:xfrm>
                <a:off x="5439529" y="723883"/>
                <a:ext cx="7652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000" b="1" dirty="0">
                    <a:solidFill>
                      <a:srgbClr val="FF0000"/>
                    </a:solidFill>
                  </a:rPr>
                  <a:t>6</a:t>
                </a:r>
                <a:r>
                  <a:rPr lang="ko-KR" altLang="en-US" sz="1000" b="1" dirty="0">
                    <a:solidFill>
                      <a:srgbClr val="FF0000"/>
                    </a:solidFill>
                  </a:rPr>
                  <a:t>개 중</a:t>
                </a:r>
                <a:endParaRPr lang="en-US" altLang="ko-KR" sz="1000" b="1" dirty="0">
                  <a:solidFill>
                    <a:srgbClr val="FF0000"/>
                  </a:solidFill>
                </a:endParaRPr>
              </a:p>
              <a:p>
                <a:r>
                  <a:rPr lang="en-US" altLang="ko-KR" sz="1000" b="1" dirty="0">
                    <a:solidFill>
                      <a:srgbClr val="FF0000"/>
                    </a:solidFill>
                  </a:rPr>
                  <a:t>1</a:t>
                </a:r>
                <a:r>
                  <a:rPr lang="ko-KR" altLang="en-US" sz="1000" b="1" dirty="0">
                    <a:solidFill>
                      <a:srgbClr val="FF0000"/>
                    </a:solidFill>
                  </a:rPr>
                  <a:t>개 선택</a:t>
                </a:r>
                <a:endParaRPr lang="en-US" altLang="ko-KR" sz="1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TextBox 19">
                <a:extLst>
                  <a:ext uri="{FF2B5EF4-FFF2-40B4-BE49-F238E27FC236}">
                    <a16:creationId xmlns:a16="http://schemas.microsoft.com/office/drawing/2014/main" id="{E9FFE3D4-8FE4-466F-A372-6528AF402143}"/>
                  </a:ext>
                </a:extLst>
              </p:cNvPr>
              <p:cNvSpPr txBox="1"/>
              <p:nvPr/>
            </p:nvSpPr>
            <p:spPr>
              <a:xfrm>
                <a:off x="4574052" y="796984"/>
                <a:ext cx="70280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1000" b="1" dirty="0"/>
                  <a:t>호반건설</a:t>
                </a:r>
              </a:p>
            </p:txBody>
          </p:sp>
          <p:sp>
            <p:nvSpPr>
              <p:cNvPr id="20" name="TextBox 21">
                <a:extLst>
                  <a:ext uri="{FF2B5EF4-FFF2-40B4-BE49-F238E27FC236}">
                    <a16:creationId xmlns:a16="http://schemas.microsoft.com/office/drawing/2014/main" id="{C4246A06-D972-48E8-8CD4-7DEF34D60351}"/>
                  </a:ext>
                </a:extLst>
              </p:cNvPr>
              <p:cNvSpPr txBox="1"/>
              <p:nvPr/>
            </p:nvSpPr>
            <p:spPr>
              <a:xfrm>
                <a:off x="4574052" y="577449"/>
                <a:ext cx="70280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1000" b="1" dirty="0"/>
                  <a:t>인터파크</a:t>
                </a:r>
              </a:p>
            </p:txBody>
          </p:sp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CB0E29BF-ABC9-475D-8973-AEAB00F7E180}"/>
                  </a:ext>
                </a:extLst>
              </p:cNvPr>
              <p:cNvSpPr/>
              <p:nvPr/>
            </p:nvSpPr>
            <p:spPr>
              <a:xfrm>
                <a:off x="4446442" y="1047429"/>
                <a:ext cx="180000" cy="1800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b="1"/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EBFED166-18EE-4BC6-BF2C-ED353456C0EB}"/>
                  </a:ext>
                </a:extLst>
              </p:cNvPr>
              <p:cNvSpPr/>
              <p:nvPr/>
            </p:nvSpPr>
            <p:spPr>
              <a:xfrm>
                <a:off x="4446442" y="809069"/>
                <a:ext cx="180000" cy="1800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b="1"/>
              </a:p>
            </p:txBody>
          </p:sp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B9E5A696-574C-4884-A246-1FBAB1D03D70}"/>
                  </a:ext>
                </a:extLst>
              </p:cNvPr>
              <p:cNvSpPr/>
              <p:nvPr/>
            </p:nvSpPr>
            <p:spPr>
              <a:xfrm>
                <a:off x="4446442" y="589534"/>
                <a:ext cx="180000" cy="1800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097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BC2704-D24C-4939-AAE0-54BFC689D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366F78-6EFE-417B-8481-02313385F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CB573B-DED9-4A9D-8E6E-927AB6E72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8937-ED03-4D6A-AF6E-4619A816BFC5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6BBA31-9D98-4D67-9B34-436E01381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323ECB-40BA-4B7E-8C29-DF4190F8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9CDE-A215-40EE-9614-1CE2370ED7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61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A57F589-6472-4EB6-9B70-3C143EE12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42D3349-E4C9-4A30-BDF0-7DC23E7FA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CB8F15-AA3A-4469-8D3D-4CB159A00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8937-ED03-4D6A-AF6E-4619A816BFC5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7F74F8-47B9-4CA0-89F5-8543495D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8F5263-4CE0-4C03-BE3D-597FA634F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9CDE-A215-40EE-9614-1CE2370ED7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009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88B567-9E71-4A75-92AA-4C1C4D32E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459D09C-355F-4F54-9FA5-8ED2809D0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A0006D-B921-4B25-8059-799AE3539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8937-ED03-4D6A-AF6E-4619A816BFC5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0C5AE4-0432-48B3-BA23-9F87FB23F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7C751C-CD95-4950-9C38-6EDA019D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9CDE-A215-40EE-9614-1CE2370ED7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683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8F6C58-F91F-4D42-8789-B14F2F63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38D1652-32DC-4B88-BA21-3B1EEEAB8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3EF15-CDC9-405B-A804-3E7DDC2A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8937-ED03-4D6A-AF6E-4619A816BFC5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8CA1969-ACEA-42A8-923B-B4A5F77D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E17F1E-C141-4DEA-A4D1-11FF3487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9CDE-A215-40EE-9614-1CE2370ED7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60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044B59-41DD-4A27-A3C3-516A5D1D1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04BB99C-602B-431A-B926-2D655DA9F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82D0A47-5003-46EF-820C-C2CED4C74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7B3C353-1387-4970-B23C-8C0034B3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8937-ED03-4D6A-AF6E-4619A816BFC5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FD247C8-2A47-44CA-AA27-EB221921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00C8E0C-94D9-4C27-B233-561E0038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9CDE-A215-40EE-9614-1CE2370ED7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070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E646C5-08D3-439D-A20C-39B4F789C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6ED8C88-1856-4F90-92A3-B96B4DAFF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4160D9C-E25B-4339-A3FD-0F470302A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7AE15D1-E531-47CF-8DF4-5200A2E5C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E1FBDB6-5B6B-4892-A8FA-95EEADDF06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4EBFF60-57FC-4B9D-A947-CE176540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8937-ED03-4D6A-AF6E-4619A816BFC5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C63E8E7-EEB8-4309-AB6E-711647F7B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4380CC2-8E26-4FB8-AE83-4361CDD2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9CDE-A215-40EE-9614-1CE2370ED7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101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64812C-1545-4F6D-B57F-CCCEAF0F1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E84BB47-E2DC-4AAE-865B-1354A098D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8937-ED03-4D6A-AF6E-4619A816BFC5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A5F0C23-E2C9-4B93-AB1C-96ED435C6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DBFDD8D-C5E3-49F4-A874-C5A145440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9CDE-A215-40EE-9614-1CE2370ED7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86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86E4108-7034-4BE5-B392-6636C5B61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8937-ED03-4D6A-AF6E-4619A816BFC5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F112F8A-03A2-487B-940A-991A7F6EA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4FAC9F6-906C-4459-8BE7-81CC238B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9CDE-A215-40EE-9614-1CE2370ED7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98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B3A770-4782-4400-A5D7-ADA2DAEB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BADB8A-F64B-446B-8030-62A471CC8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BAD1000-BD04-48D8-96DF-8DC38B02F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BC5903E-F393-4000-A2A7-48775B76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8937-ED03-4D6A-AF6E-4619A816BFC5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35B117C-20A9-40A3-BA27-E1466D82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FD65029-D474-497B-9CB4-4B6D0B5F1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9CDE-A215-40EE-9614-1CE2370ED7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820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61FE15-D8D2-4F75-B8B0-ACAF2413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A15C914-C50A-4E18-9DB7-34FD8DCE3C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6CA5125-9415-4C89-9F04-0083D75AB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7E44794-DE72-43CC-8BAD-6D2AD6AC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8937-ED03-4D6A-AF6E-4619A816BFC5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275A424-E998-4436-822A-124AA890E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CF565BA-703E-452D-A168-ED53AF22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9CDE-A215-40EE-9614-1CE2370ED7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97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0CC7928-6EBA-46C4-AF67-C5F13FAB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C2C4D4B-CFF0-4E62-9CF4-DCEF8578E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AA8A46-4F67-4A63-B5C9-9F5799EB8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defRPr>
            </a:lvl1pPr>
          </a:lstStyle>
          <a:p>
            <a:fld id="{0EA98937-ED03-4D6A-AF6E-4619A816BFC5}" type="datetimeFigureOut">
              <a:rPr lang="ko-KR" altLang="en-US" smtClean="0"/>
              <a:pPr/>
              <a:t>2023-06-28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53653C-E51F-45F2-8C6A-F9401655D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AC7E88-1DB9-474B-9BA3-58780B2DC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defRPr>
            </a:lvl1pPr>
          </a:lstStyle>
          <a:p>
            <a:fld id="{A6A09CDE-A215-40EE-9614-1CE2370ED75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651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나눔스퀘어 네오 Regular" panose="00000500000000000000" pitchFamily="2" charset="-127"/>
          <a:ea typeface="나눔스퀘어 네오 Regular" panose="00000500000000000000" pitchFamily="2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나눔스퀘어 네오 Regular" panose="00000500000000000000" pitchFamily="2" charset="-127"/>
          <a:ea typeface="나눔스퀘어 네오 Regular" panose="00000500000000000000" pitchFamily="2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나눔스퀘어 네오 Regular" panose="00000500000000000000" pitchFamily="2" charset="-127"/>
          <a:ea typeface="나눔스퀘어 네오 Regular" panose="00000500000000000000" pitchFamily="2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나눔스퀘어 네오 Regular" panose="00000500000000000000" pitchFamily="2" charset="-127"/>
          <a:ea typeface="나눔스퀘어 네오 Regular" panose="00000500000000000000" pitchFamily="2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스퀘어 네오 Regular" panose="00000500000000000000" pitchFamily="2" charset="-127"/>
          <a:ea typeface="나눔스퀘어 네오 Regular" panose="00000500000000000000" pitchFamily="2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스퀘어 네오 Regular" panose="00000500000000000000" pitchFamily="2" charset="-127"/>
          <a:ea typeface="나눔스퀘어 네오 Regular" panose="00000500000000000000" pitchFamily="2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26310D5-0AE7-4F9B-9E10-FC72873BA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7"/>
          <a:stretch/>
        </p:blipFill>
        <p:spPr>
          <a:xfrm>
            <a:off x="1" y="0"/>
            <a:ext cx="12191999" cy="6857998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8F3BAF4E-0770-4331-99A3-BC58EC08DB7F}"/>
              </a:ext>
            </a:extLst>
          </p:cNvPr>
          <p:cNvSpPr/>
          <p:nvPr/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6B9FAE-AD72-4273-80B6-4903ECD43A25}"/>
              </a:ext>
            </a:extLst>
          </p:cNvPr>
          <p:cNvSpPr txBox="1"/>
          <p:nvPr/>
        </p:nvSpPr>
        <p:spPr>
          <a:xfrm>
            <a:off x="1141712" y="2625084"/>
            <a:ext cx="63401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0" b="1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사업아이템명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C97A02-F58A-4D30-ACA3-A03BA0AB3F8A}"/>
              </a:ext>
            </a:extLst>
          </p:cNvPr>
          <p:cNvSpPr txBox="1"/>
          <p:nvPr/>
        </p:nvSpPr>
        <p:spPr>
          <a:xfrm>
            <a:off x="2168328" y="605125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㈜홍길동컴퍼니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F20F85-45A3-43CF-9B7C-F5B173580929}"/>
              </a:ext>
            </a:extLst>
          </p:cNvPr>
          <p:cNvSpPr txBox="1"/>
          <p:nvPr/>
        </p:nvSpPr>
        <p:spPr>
          <a:xfrm>
            <a:off x="4428860" y="605125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대표자ㅣ홍길동</a:t>
            </a:r>
            <a:endParaRPr lang="ko-KR" altLang="en-US" b="1" dirty="0">
              <a:solidFill>
                <a:schemeClr val="bg1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42CF667A-8D65-4DEC-9C59-6D55DC38984D}"/>
              </a:ext>
            </a:extLst>
          </p:cNvPr>
          <p:cNvCxnSpPr>
            <a:cxnSpLocks/>
          </p:cNvCxnSpPr>
          <p:nvPr/>
        </p:nvCxnSpPr>
        <p:spPr>
          <a:xfrm>
            <a:off x="1218267" y="5611816"/>
            <a:ext cx="5869694" cy="0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F97E42B4-3F4B-4BB9-A020-75568C92F0E5}"/>
              </a:ext>
            </a:extLst>
          </p:cNvPr>
          <p:cNvSpPr/>
          <p:nvPr/>
        </p:nvSpPr>
        <p:spPr>
          <a:xfrm>
            <a:off x="1218267" y="2014744"/>
            <a:ext cx="5773083" cy="49733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2023 </a:t>
            </a:r>
            <a:r>
              <a:rPr lang="en-US" altLang="ko-KR" sz="2800" b="1" dirty="0" err="1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Re:Born</a:t>
            </a:r>
            <a:r>
              <a:rPr lang="en-US" altLang="ko-KR" sz="2800" b="1" dirty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IR</a:t>
            </a:r>
            <a:endParaRPr lang="ko-KR" altLang="en-US" sz="2800" b="1" dirty="0">
              <a:solidFill>
                <a:schemeClr val="bg1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0326ED09-EF50-40EA-8EA1-09701620E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r="7970"/>
          <a:stretch>
            <a:fillRect/>
          </a:stretch>
        </p:blipFill>
        <p:spPr>
          <a:xfrm rot="3540962">
            <a:off x="6098031" y="1014954"/>
            <a:ext cx="8730405" cy="3709556"/>
          </a:xfrm>
          <a:custGeom>
            <a:avLst/>
            <a:gdLst>
              <a:gd name="connsiteX0" fmla="*/ 0 w 8730405"/>
              <a:gd name="connsiteY0" fmla="*/ 3709556 h 3709556"/>
              <a:gd name="connsiteX1" fmla="*/ 2227514 w 8730405"/>
              <a:gd name="connsiteY1" fmla="*/ 0 h 3709556"/>
              <a:gd name="connsiteX2" fmla="*/ 4580001 w 8730405"/>
              <a:gd name="connsiteY2" fmla="*/ 0 h 3709556"/>
              <a:gd name="connsiteX3" fmla="*/ 8730405 w 8730405"/>
              <a:gd name="connsiteY3" fmla="*/ 2492234 h 3709556"/>
              <a:gd name="connsiteX4" fmla="*/ 7999428 w 8730405"/>
              <a:gd name="connsiteY4" fmla="*/ 3709555 h 370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0405" h="3709556">
                <a:moveTo>
                  <a:pt x="0" y="3709556"/>
                </a:moveTo>
                <a:lnTo>
                  <a:pt x="2227514" y="0"/>
                </a:lnTo>
                <a:lnTo>
                  <a:pt x="4580001" y="0"/>
                </a:lnTo>
                <a:lnTo>
                  <a:pt x="8730405" y="2492234"/>
                </a:lnTo>
                <a:lnTo>
                  <a:pt x="7999428" y="3709555"/>
                </a:lnTo>
                <a:close/>
              </a:path>
            </a:pathLst>
          </a:cu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FB5478C-8C9D-41D6-976B-941B9A3D3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92" y="373956"/>
            <a:ext cx="31432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61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래픽 34">
            <a:extLst>
              <a:ext uri="{FF2B5EF4-FFF2-40B4-BE49-F238E27FC236}">
                <a16:creationId xmlns:a16="http://schemas.microsoft.com/office/drawing/2014/main" id="{AFB58C52-8DFF-4176-A7FF-FD39A216C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905829"/>
            <a:ext cx="12191999" cy="2844800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6F06C99E-4807-4116-8698-8C8CC34A29C5}"/>
              </a:ext>
            </a:extLst>
          </p:cNvPr>
          <p:cNvSpPr/>
          <p:nvPr/>
        </p:nvSpPr>
        <p:spPr>
          <a:xfrm>
            <a:off x="0" y="5771635"/>
            <a:ext cx="12192000" cy="1086365"/>
          </a:xfrm>
          <a:prstGeom prst="rect">
            <a:avLst/>
          </a:prstGeom>
          <a:gradFill>
            <a:gsLst>
              <a:gs pos="100000">
                <a:schemeClr val="bg1"/>
              </a:gs>
              <a:gs pos="57000">
                <a:srgbClr val="FFFFFF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F2F77169-521D-409A-86E5-457F6986C2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29082" b="29082"/>
          <a:stretch/>
        </p:blipFill>
        <p:spPr>
          <a:xfrm>
            <a:off x="5460475" y="-1"/>
            <a:ext cx="6731525" cy="1447799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4BB9282-6925-4AB1-8DCF-49C20AA8FE85}"/>
              </a:ext>
            </a:extLst>
          </p:cNvPr>
          <p:cNvSpPr/>
          <p:nvPr/>
        </p:nvSpPr>
        <p:spPr>
          <a:xfrm>
            <a:off x="0" y="-1"/>
            <a:ext cx="12192000" cy="1447799"/>
          </a:xfrm>
          <a:prstGeom prst="rect">
            <a:avLst/>
          </a:prstGeom>
          <a:gradFill>
            <a:gsLst>
              <a:gs pos="38000">
                <a:srgbClr val="000000"/>
              </a:gs>
              <a:gs pos="100000">
                <a:schemeClr val="tx1">
                  <a:alpha val="32000"/>
                </a:schemeClr>
              </a:gs>
              <a:gs pos="0">
                <a:schemeClr val="tx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48D1ED2-1F43-491F-A3F7-FD2C598D78EF}"/>
              </a:ext>
            </a:extLst>
          </p:cNvPr>
          <p:cNvSpPr txBox="1">
            <a:spLocks/>
          </p:cNvSpPr>
          <p:nvPr/>
        </p:nvSpPr>
        <p:spPr>
          <a:xfrm>
            <a:off x="582386" y="495425"/>
            <a:ext cx="3027589" cy="294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08</a:t>
            </a:r>
            <a:r>
              <a:rPr lang="en-US" altLang="ko-KR" sz="2800" b="1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</a:t>
            </a:r>
            <a:r>
              <a:rPr lang="ko-KR" altLang="en-US" sz="2800" b="1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수익모델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024E68AD-A9C1-4D0E-8B30-5FCE82D7448D}"/>
              </a:ext>
            </a:extLst>
          </p:cNvPr>
          <p:cNvSpPr/>
          <p:nvPr/>
        </p:nvSpPr>
        <p:spPr>
          <a:xfrm>
            <a:off x="290286" y="1181100"/>
            <a:ext cx="11611428" cy="6152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EA7AC81-40DD-45B9-81A6-8E97963765F0}"/>
              </a:ext>
            </a:extLst>
          </p:cNvPr>
          <p:cNvCxnSpPr/>
          <p:nvPr/>
        </p:nvCxnSpPr>
        <p:spPr>
          <a:xfrm>
            <a:off x="290286" y="6438900"/>
            <a:ext cx="11611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D62A29-CB41-4A71-B546-B50BAB638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658" y="1516311"/>
            <a:ext cx="10875741" cy="841223"/>
          </a:xfrm>
        </p:spPr>
        <p:txBody>
          <a:bodyPr>
            <a:noAutofit/>
          </a:bodyPr>
          <a:lstStyle/>
          <a:p>
            <a:r>
              <a:rPr lang="ko-KR" altLang="en-US" sz="1800" dirty="0" err="1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어떤형태의</a:t>
            </a:r>
            <a:r>
              <a:rPr lang="ko-KR" altLang="en-US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수익모델을 사용하여 제품 및 서비스 제공 시 수익 창출할 것인지 </a:t>
            </a:r>
            <a:r>
              <a:rPr lang="ko-KR" altLang="en-US" sz="1800" dirty="0">
                <a:solidFill>
                  <a:srgbClr val="0070C0"/>
                </a:solidFill>
              </a:rPr>
              <a:t>작성</a:t>
            </a:r>
            <a:endParaRPr lang="en-US" altLang="ko-KR" sz="1800" dirty="0">
              <a:solidFill>
                <a:srgbClr val="0070C0"/>
              </a:solidFill>
            </a:endParaRPr>
          </a:p>
          <a:p>
            <a:r>
              <a:rPr lang="ko-KR" altLang="en-US" sz="1800" dirty="0">
                <a:solidFill>
                  <a:srgbClr val="0070C0"/>
                </a:solidFill>
              </a:rPr>
              <a:t>예시 참고 </a:t>
            </a:r>
            <a:r>
              <a:rPr lang="en-US" altLang="ko-KR" sz="1800" dirty="0">
                <a:solidFill>
                  <a:srgbClr val="0070C0"/>
                </a:solidFill>
              </a:rPr>
              <a:t>/ </a:t>
            </a:r>
            <a:r>
              <a:rPr lang="ko-KR" altLang="en-US" sz="1800" dirty="0">
                <a:solidFill>
                  <a:srgbClr val="0070C0"/>
                </a:solidFill>
              </a:rPr>
              <a:t>작성 후 해당 내용은 삭제 </a:t>
            </a:r>
            <a:endParaRPr lang="en-US" altLang="ko-KR" sz="1800" dirty="0">
              <a:solidFill>
                <a:srgbClr val="0070C0"/>
              </a:solidFill>
            </a:endParaRPr>
          </a:p>
          <a:p>
            <a:endParaRPr lang="ko-KR" altLang="en-US" sz="1800" dirty="0">
              <a:solidFill>
                <a:srgbClr val="0070C0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BDF756-702A-4538-A248-87E4E22DCACE}"/>
              </a:ext>
            </a:extLst>
          </p:cNvPr>
          <p:cNvSpPr txBox="1"/>
          <p:nvPr/>
        </p:nvSpPr>
        <p:spPr>
          <a:xfrm>
            <a:off x="5959583" y="6537306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3</a:t>
            </a:r>
            <a:endParaRPr lang="ko-KR" altLang="en-US" sz="10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38" name="제목 1">
            <a:extLst>
              <a:ext uri="{FF2B5EF4-FFF2-40B4-BE49-F238E27FC236}">
                <a16:creationId xmlns:a16="http://schemas.microsoft.com/office/drawing/2014/main" id="{7E4624F3-B955-4012-8750-F1D87FCED76F}"/>
              </a:ext>
            </a:extLst>
          </p:cNvPr>
          <p:cNvSpPr txBox="1">
            <a:spLocks/>
          </p:cNvSpPr>
          <p:nvPr/>
        </p:nvSpPr>
        <p:spPr>
          <a:xfrm>
            <a:off x="10324455" y="6505008"/>
            <a:ext cx="1525289" cy="294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2023 </a:t>
            </a:r>
            <a:r>
              <a:rPr lang="ko-KR" altLang="en-US" sz="1000" dirty="0" err="1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재창업</a:t>
            </a:r>
            <a:r>
              <a:rPr lang="ko-KR" altLang="en-US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IR </a:t>
            </a:r>
            <a:r>
              <a:rPr lang="ko-KR" altLang="en-US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발표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3D5573FB-83A5-4716-AEF9-B54904D76D96}"/>
              </a:ext>
            </a:extLst>
          </p:cNvPr>
          <p:cNvGrpSpPr/>
          <p:nvPr/>
        </p:nvGrpSpPr>
        <p:grpSpPr>
          <a:xfrm>
            <a:off x="1487170" y="2796698"/>
            <a:ext cx="2101850" cy="900014"/>
            <a:chOff x="1852930" y="2528985"/>
            <a:chExt cx="2101850" cy="900014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DE04C851-2812-4909-8CDF-EEEE88AA5603}"/>
                </a:ext>
              </a:extLst>
            </p:cNvPr>
            <p:cNvSpPr/>
            <p:nvPr/>
          </p:nvSpPr>
          <p:spPr>
            <a:xfrm>
              <a:off x="1852930" y="2678154"/>
              <a:ext cx="2101850" cy="7508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rgbClr val="D2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물품판매</a:t>
              </a:r>
            </a:p>
          </p:txBody>
        </p:sp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E474393B-8BBF-4C6C-882D-BA6B478A5CBF}"/>
                </a:ext>
              </a:extLst>
            </p:cNvPr>
            <p:cNvSpPr/>
            <p:nvPr/>
          </p:nvSpPr>
          <p:spPr>
            <a:xfrm>
              <a:off x="2752781" y="2528985"/>
              <a:ext cx="298338" cy="298338"/>
            </a:xfrm>
            <a:prstGeom prst="ellipse">
              <a:avLst/>
            </a:prstGeom>
            <a:solidFill>
              <a:srgbClr val="D2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1</a:t>
              </a:r>
              <a:endParaRPr lang="ko-KR" altLang="en-US" sz="14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2238A206-9629-4FEB-8D5F-1C57E6168869}"/>
              </a:ext>
            </a:extLst>
          </p:cNvPr>
          <p:cNvGrpSpPr/>
          <p:nvPr/>
        </p:nvGrpSpPr>
        <p:grpSpPr>
          <a:xfrm>
            <a:off x="3899994" y="2796698"/>
            <a:ext cx="2101850" cy="900014"/>
            <a:chOff x="1852930" y="2528985"/>
            <a:chExt cx="2101850" cy="900014"/>
          </a:xfrm>
        </p:grpSpPr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086324E2-93B9-4800-8AC6-2497D1370005}"/>
                </a:ext>
              </a:extLst>
            </p:cNvPr>
            <p:cNvSpPr/>
            <p:nvPr/>
          </p:nvSpPr>
          <p:spPr>
            <a:xfrm>
              <a:off x="1852930" y="2678154"/>
              <a:ext cx="2101850" cy="7508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rgbClr val="D2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이용료</a:t>
              </a:r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FB5C5C28-99D9-447E-9355-D1B6D1B7003F}"/>
                </a:ext>
              </a:extLst>
            </p:cNvPr>
            <p:cNvSpPr/>
            <p:nvPr/>
          </p:nvSpPr>
          <p:spPr>
            <a:xfrm>
              <a:off x="2752781" y="2528985"/>
              <a:ext cx="298338" cy="298338"/>
            </a:xfrm>
            <a:prstGeom prst="ellipse">
              <a:avLst/>
            </a:prstGeom>
            <a:solidFill>
              <a:srgbClr val="D2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2</a:t>
              </a:r>
              <a:endParaRPr lang="ko-KR" altLang="en-US" sz="14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0F23837B-0D2A-4B11-B28A-925DF0B4A319}"/>
              </a:ext>
            </a:extLst>
          </p:cNvPr>
          <p:cNvGrpSpPr/>
          <p:nvPr/>
        </p:nvGrpSpPr>
        <p:grpSpPr>
          <a:xfrm>
            <a:off x="6312818" y="2796698"/>
            <a:ext cx="2101850" cy="900014"/>
            <a:chOff x="1852930" y="2528985"/>
            <a:chExt cx="2101850" cy="900014"/>
          </a:xfrm>
        </p:grpSpPr>
        <p:sp>
          <p:nvSpPr>
            <p:cNvPr id="62" name="사각형: 둥근 모서리 61">
              <a:extLst>
                <a:ext uri="{FF2B5EF4-FFF2-40B4-BE49-F238E27FC236}">
                  <a16:creationId xmlns:a16="http://schemas.microsoft.com/office/drawing/2014/main" id="{9D1BC4AB-C669-44CE-9CFE-55DC4A6DB154}"/>
                </a:ext>
              </a:extLst>
            </p:cNvPr>
            <p:cNvSpPr/>
            <p:nvPr/>
          </p:nvSpPr>
          <p:spPr>
            <a:xfrm>
              <a:off x="1852930" y="2678154"/>
              <a:ext cx="2101850" cy="7508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rgbClr val="D2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가입비</a:t>
              </a:r>
            </a:p>
          </p:txBody>
        </p:sp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1E95FF09-0E9C-46A1-9917-6CE2BAD17870}"/>
                </a:ext>
              </a:extLst>
            </p:cNvPr>
            <p:cNvSpPr/>
            <p:nvPr/>
          </p:nvSpPr>
          <p:spPr>
            <a:xfrm>
              <a:off x="2752781" y="2528985"/>
              <a:ext cx="298338" cy="298338"/>
            </a:xfrm>
            <a:prstGeom prst="ellipse">
              <a:avLst/>
            </a:prstGeom>
            <a:solidFill>
              <a:srgbClr val="D2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3</a:t>
              </a:r>
              <a:endParaRPr lang="ko-KR" altLang="en-US" sz="14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DB68F179-4F15-4E99-A741-22E86E168E64}"/>
              </a:ext>
            </a:extLst>
          </p:cNvPr>
          <p:cNvGrpSpPr/>
          <p:nvPr/>
        </p:nvGrpSpPr>
        <p:grpSpPr>
          <a:xfrm>
            <a:off x="8725643" y="2796698"/>
            <a:ext cx="2101850" cy="900014"/>
            <a:chOff x="1852930" y="2528985"/>
            <a:chExt cx="2101850" cy="900014"/>
          </a:xfrm>
        </p:grpSpPr>
        <p:sp>
          <p:nvSpPr>
            <p:cNvPr id="65" name="사각형: 둥근 모서리 64">
              <a:extLst>
                <a:ext uri="{FF2B5EF4-FFF2-40B4-BE49-F238E27FC236}">
                  <a16:creationId xmlns:a16="http://schemas.microsoft.com/office/drawing/2014/main" id="{7C018E91-C291-479A-A704-78BF1C7E9EAA}"/>
                </a:ext>
              </a:extLst>
            </p:cNvPr>
            <p:cNvSpPr/>
            <p:nvPr/>
          </p:nvSpPr>
          <p:spPr>
            <a:xfrm>
              <a:off x="1852930" y="2678154"/>
              <a:ext cx="2101850" cy="7508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rgbClr val="D2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대여료</a:t>
              </a:r>
              <a:r>
                <a:rPr lang="en-US" altLang="ko-KR" dirty="0">
                  <a:solidFill>
                    <a:srgbClr val="D2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/</a:t>
              </a:r>
              <a:r>
                <a:rPr lang="ko-KR" altLang="en-US" dirty="0">
                  <a:solidFill>
                    <a:srgbClr val="D2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임대료</a:t>
              </a:r>
            </a:p>
          </p:txBody>
        </p:sp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D1D22D3C-53D6-40B6-AD35-53F78FD97E5D}"/>
                </a:ext>
              </a:extLst>
            </p:cNvPr>
            <p:cNvSpPr/>
            <p:nvPr/>
          </p:nvSpPr>
          <p:spPr>
            <a:xfrm>
              <a:off x="2752781" y="2528985"/>
              <a:ext cx="298338" cy="298338"/>
            </a:xfrm>
            <a:prstGeom prst="ellipse">
              <a:avLst/>
            </a:prstGeom>
            <a:solidFill>
              <a:srgbClr val="D2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4</a:t>
              </a:r>
              <a:endParaRPr lang="ko-KR" altLang="en-US" sz="14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7644230A-2ED5-4E59-89A3-36AABC8FD4C5}"/>
              </a:ext>
            </a:extLst>
          </p:cNvPr>
          <p:cNvGrpSpPr/>
          <p:nvPr/>
        </p:nvGrpSpPr>
        <p:grpSpPr>
          <a:xfrm>
            <a:off x="1487170" y="4271596"/>
            <a:ext cx="2101850" cy="900014"/>
            <a:chOff x="1852930" y="2528985"/>
            <a:chExt cx="2101850" cy="900014"/>
          </a:xfrm>
        </p:grpSpPr>
        <p:sp>
          <p:nvSpPr>
            <p:cNvPr id="68" name="사각형: 둥근 모서리 67">
              <a:extLst>
                <a:ext uri="{FF2B5EF4-FFF2-40B4-BE49-F238E27FC236}">
                  <a16:creationId xmlns:a16="http://schemas.microsoft.com/office/drawing/2014/main" id="{841BC39E-5ACF-4F91-A9C2-9B00549B05F0}"/>
                </a:ext>
              </a:extLst>
            </p:cNvPr>
            <p:cNvSpPr/>
            <p:nvPr/>
          </p:nvSpPr>
          <p:spPr>
            <a:xfrm>
              <a:off x="1852930" y="2678154"/>
              <a:ext cx="2101850" cy="7508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rgbClr val="D2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라이센싱</a:t>
              </a:r>
              <a:endParaRPr lang="ko-KR" altLang="en-US" dirty="0">
                <a:solidFill>
                  <a:srgbClr val="D2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69" name="타원 68">
              <a:extLst>
                <a:ext uri="{FF2B5EF4-FFF2-40B4-BE49-F238E27FC236}">
                  <a16:creationId xmlns:a16="http://schemas.microsoft.com/office/drawing/2014/main" id="{7A8C99E9-D812-4ABC-86CC-DF1376B8BC9C}"/>
                </a:ext>
              </a:extLst>
            </p:cNvPr>
            <p:cNvSpPr/>
            <p:nvPr/>
          </p:nvSpPr>
          <p:spPr>
            <a:xfrm>
              <a:off x="2752781" y="2528985"/>
              <a:ext cx="298338" cy="298338"/>
            </a:xfrm>
            <a:prstGeom prst="ellipse">
              <a:avLst/>
            </a:prstGeom>
            <a:solidFill>
              <a:srgbClr val="D2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5</a:t>
              </a:r>
              <a:endParaRPr lang="ko-KR" altLang="en-US" sz="14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621F9B5C-E99B-4FA5-A314-5777415A3A58}"/>
              </a:ext>
            </a:extLst>
          </p:cNvPr>
          <p:cNvGrpSpPr/>
          <p:nvPr/>
        </p:nvGrpSpPr>
        <p:grpSpPr>
          <a:xfrm>
            <a:off x="3899994" y="4271596"/>
            <a:ext cx="2101850" cy="900014"/>
            <a:chOff x="1852930" y="2528985"/>
            <a:chExt cx="2101850" cy="900014"/>
          </a:xfrm>
        </p:grpSpPr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id="{D9DB9119-5303-4C29-A5CE-7C6E659C9D40}"/>
                </a:ext>
              </a:extLst>
            </p:cNvPr>
            <p:cNvSpPr/>
            <p:nvPr/>
          </p:nvSpPr>
          <p:spPr>
            <a:xfrm>
              <a:off x="1852930" y="2678154"/>
              <a:ext cx="2101850" cy="7508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rgbClr val="D2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중계 수수료</a:t>
              </a:r>
            </a:p>
          </p:txBody>
        </p:sp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469266D5-70FB-4A0B-88FF-B97A735372B3}"/>
                </a:ext>
              </a:extLst>
            </p:cNvPr>
            <p:cNvSpPr/>
            <p:nvPr/>
          </p:nvSpPr>
          <p:spPr>
            <a:xfrm>
              <a:off x="2752781" y="2528985"/>
              <a:ext cx="298338" cy="298338"/>
            </a:xfrm>
            <a:prstGeom prst="ellipse">
              <a:avLst/>
            </a:prstGeom>
            <a:solidFill>
              <a:srgbClr val="D2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6</a:t>
              </a:r>
              <a:endParaRPr lang="ko-KR" altLang="en-US" sz="14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46D5AF97-DD86-4159-A860-A9C534A2F8C9}"/>
              </a:ext>
            </a:extLst>
          </p:cNvPr>
          <p:cNvGrpSpPr/>
          <p:nvPr/>
        </p:nvGrpSpPr>
        <p:grpSpPr>
          <a:xfrm>
            <a:off x="6312818" y="4271596"/>
            <a:ext cx="2101850" cy="900014"/>
            <a:chOff x="1852930" y="2528985"/>
            <a:chExt cx="2101850" cy="900014"/>
          </a:xfrm>
        </p:grpSpPr>
        <p:sp>
          <p:nvSpPr>
            <p:cNvPr id="74" name="사각형: 둥근 모서리 73">
              <a:extLst>
                <a:ext uri="{FF2B5EF4-FFF2-40B4-BE49-F238E27FC236}">
                  <a16:creationId xmlns:a16="http://schemas.microsoft.com/office/drawing/2014/main" id="{7F4FE22A-6833-4234-83FD-02D48E6C84BC}"/>
                </a:ext>
              </a:extLst>
            </p:cNvPr>
            <p:cNvSpPr/>
            <p:nvPr/>
          </p:nvSpPr>
          <p:spPr>
            <a:xfrm>
              <a:off x="1852930" y="2678154"/>
              <a:ext cx="2101850" cy="7508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rgbClr val="D2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광고</a:t>
              </a:r>
            </a:p>
          </p:txBody>
        </p:sp>
        <p:sp>
          <p:nvSpPr>
            <p:cNvPr id="75" name="타원 74">
              <a:extLst>
                <a:ext uri="{FF2B5EF4-FFF2-40B4-BE49-F238E27FC236}">
                  <a16:creationId xmlns:a16="http://schemas.microsoft.com/office/drawing/2014/main" id="{8A8D031C-4302-4727-BCBE-CE1923C0FBF4}"/>
                </a:ext>
              </a:extLst>
            </p:cNvPr>
            <p:cNvSpPr/>
            <p:nvPr/>
          </p:nvSpPr>
          <p:spPr>
            <a:xfrm>
              <a:off x="2752781" y="2528985"/>
              <a:ext cx="298338" cy="298338"/>
            </a:xfrm>
            <a:prstGeom prst="ellipse">
              <a:avLst/>
            </a:prstGeom>
            <a:solidFill>
              <a:srgbClr val="D2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7</a:t>
              </a:r>
              <a:endParaRPr lang="ko-KR" altLang="en-US" sz="14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C7BC3FC6-2A0C-4BA4-8D28-24F9E5E02E71}"/>
              </a:ext>
            </a:extLst>
          </p:cNvPr>
          <p:cNvGrpSpPr/>
          <p:nvPr/>
        </p:nvGrpSpPr>
        <p:grpSpPr>
          <a:xfrm>
            <a:off x="8725643" y="4271596"/>
            <a:ext cx="2101850" cy="900014"/>
            <a:chOff x="1852930" y="2528985"/>
            <a:chExt cx="2101850" cy="900014"/>
          </a:xfrm>
        </p:grpSpPr>
        <p:sp>
          <p:nvSpPr>
            <p:cNvPr id="77" name="사각형: 둥근 모서리 76">
              <a:extLst>
                <a:ext uri="{FF2B5EF4-FFF2-40B4-BE49-F238E27FC236}">
                  <a16:creationId xmlns:a16="http://schemas.microsoft.com/office/drawing/2014/main" id="{AA0AFC91-F4B3-46E5-9D2A-F40E1B4B0390}"/>
                </a:ext>
              </a:extLst>
            </p:cNvPr>
            <p:cNvSpPr/>
            <p:nvPr/>
          </p:nvSpPr>
          <p:spPr>
            <a:xfrm>
              <a:off x="1852930" y="2678154"/>
              <a:ext cx="2101850" cy="7508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rgbClr val="D2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구독료</a:t>
              </a:r>
            </a:p>
          </p:txBody>
        </p:sp>
        <p:sp>
          <p:nvSpPr>
            <p:cNvPr id="78" name="타원 77">
              <a:extLst>
                <a:ext uri="{FF2B5EF4-FFF2-40B4-BE49-F238E27FC236}">
                  <a16:creationId xmlns:a16="http://schemas.microsoft.com/office/drawing/2014/main" id="{6868D56C-1E35-4E87-B209-93C141FAB4B3}"/>
                </a:ext>
              </a:extLst>
            </p:cNvPr>
            <p:cNvSpPr/>
            <p:nvPr/>
          </p:nvSpPr>
          <p:spPr>
            <a:xfrm>
              <a:off x="2752781" y="2528985"/>
              <a:ext cx="298338" cy="298338"/>
            </a:xfrm>
            <a:prstGeom prst="ellipse">
              <a:avLst/>
            </a:prstGeom>
            <a:solidFill>
              <a:srgbClr val="D2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8</a:t>
              </a:r>
              <a:endParaRPr lang="ko-KR" altLang="en-US" sz="14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451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래픽 34">
            <a:extLst>
              <a:ext uri="{FF2B5EF4-FFF2-40B4-BE49-F238E27FC236}">
                <a16:creationId xmlns:a16="http://schemas.microsoft.com/office/drawing/2014/main" id="{AFB58C52-8DFF-4176-A7FF-FD39A216C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905829"/>
            <a:ext cx="12191999" cy="2844800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6F06C99E-4807-4116-8698-8C8CC34A29C5}"/>
              </a:ext>
            </a:extLst>
          </p:cNvPr>
          <p:cNvSpPr/>
          <p:nvPr/>
        </p:nvSpPr>
        <p:spPr>
          <a:xfrm>
            <a:off x="0" y="5771635"/>
            <a:ext cx="12192000" cy="1086365"/>
          </a:xfrm>
          <a:prstGeom prst="rect">
            <a:avLst/>
          </a:prstGeom>
          <a:gradFill>
            <a:gsLst>
              <a:gs pos="100000">
                <a:schemeClr val="bg1"/>
              </a:gs>
              <a:gs pos="57000">
                <a:srgbClr val="FFFFFF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F2F77169-521D-409A-86E5-457F6986C2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29082" b="29082"/>
          <a:stretch/>
        </p:blipFill>
        <p:spPr>
          <a:xfrm>
            <a:off x="5460475" y="-1"/>
            <a:ext cx="6731525" cy="1447799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4BB9282-6925-4AB1-8DCF-49C20AA8FE85}"/>
              </a:ext>
            </a:extLst>
          </p:cNvPr>
          <p:cNvSpPr/>
          <p:nvPr/>
        </p:nvSpPr>
        <p:spPr>
          <a:xfrm>
            <a:off x="0" y="-1"/>
            <a:ext cx="12192000" cy="1447799"/>
          </a:xfrm>
          <a:prstGeom prst="rect">
            <a:avLst/>
          </a:prstGeom>
          <a:gradFill>
            <a:gsLst>
              <a:gs pos="38000">
                <a:srgbClr val="000000"/>
              </a:gs>
              <a:gs pos="100000">
                <a:schemeClr val="tx1">
                  <a:alpha val="32000"/>
                </a:schemeClr>
              </a:gs>
              <a:gs pos="0">
                <a:schemeClr val="tx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48D1ED2-1F43-491F-A3F7-FD2C598D78EF}"/>
              </a:ext>
            </a:extLst>
          </p:cNvPr>
          <p:cNvSpPr txBox="1">
            <a:spLocks/>
          </p:cNvSpPr>
          <p:nvPr/>
        </p:nvSpPr>
        <p:spPr>
          <a:xfrm>
            <a:off x="582386" y="495425"/>
            <a:ext cx="3475264" cy="294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09</a:t>
            </a:r>
            <a:r>
              <a:rPr lang="en-US" altLang="ko-KR" sz="2800" b="1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</a:t>
            </a:r>
            <a:r>
              <a:rPr lang="ko-KR" altLang="en-US" sz="2800" b="1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추정 손익계산서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024E68AD-A9C1-4D0E-8B30-5FCE82D7448D}"/>
              </a:ext>
            </a:extLst>
          </p:cNvPr>
          <p:cNvSpPr/>
          <p:nvPr/>
        </p:nvSpPr>
        <p:spPr>
          <a:xfrm>
            <a:off x="290286" y="1181100"/>
            <a:ext cx="11611428" cy="6152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EA7AC81-40DD-45B9-81A6-8E97963765F0}"/>
              </a:ext>
            </a:extLst>
          </p:cNvPr>
          <p:cNvCxnSpPr/>
          <p:nvPr/>
        </p:nvCxnSpPr>
        <p:spPr>
          <a:xfrm>
            <a:off x="290286" y="6438900"/>
            <a:ext cx="11611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D62A29-CB41-4A71-B546-B50BAB638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658" y="1516311"/>
            <a:ext cx="10875741" cy="841223"/>
          </a:xfrm>
        </p:spPr>
        <p:txBody>
          <a:bodyPr>
            <a:noAutofit/>
          </a:bodyPr>
          <a:lstStyle/>
          <a:p>
            <a:r>
              <a:rPr lang="ko-KR" altLang="en-US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수익원과 투입비용의 구체적인 내용을 표로 작성하여 </a:t>
            </a:r>
            <a:r>
              <a:rPr lang="en-US" altLang="ko-KR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3</a:t>
            </a:r>
            <a:r>
              <a:rPr lang="ko-KR" altLang="en-US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개년 </a:t>
            </a:r>
            <a:r>
              <a:rPr lang="ko-KR" altLang="en-US" sz="1800" dirty="0" err="1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추정손익계산서를</a:t>
            </a:r>
            <a:r>
              <a:rPr lang="ko-KR" altLang="en-US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ko-KR" altLang="en-US" sz="1800" dirty="0">
                <a:solidFill>
                  <a:srgbClr val="0070C0"/>
                </a:solidFill>
              </a:rPr>
              <a:t>작성</a:t>
            </a:r>
            <a:endParaRPr lang="en-US" altLang="ko-KR" sz="1800" dirty="0">
              <a:solidFill>
                <a:srgbClr val="0070C0"/>
              </a:solidFill>
            </a:endParaRPr>
          </a:p>
          <a:p>
            <a:r>
              <a:rPr lang="ko-KR" altLang="en-US" sz="1800" dirty="0">
                <a:solidFill>
                  <a:srgbClr val="0070C0"/>
                </a:solidFill>
              </a:rPr>
              <a:t>예시 참고 </a:t>
            </a:r>
            <a:r>
              <a:rPr lang="en-US" altLang="ko-KR" sz="1800" dirty="0">
                <a:solidFill>
                  <a:srgbClr val="0070C0"/>
                </a:solidFill>
              </a:rPr>
              <a:t>/ </a:t>
            </a:r>
            <a:r>
              <a:rPr lang="ko-KR" altLang="en-US" sz="1800" dirty="0">
                <a:solidFill>
                  <a:srgbClr val="0070C0"/>
                </a:solidFill>
              </a:rPr>
              <a:t>작성 후 해당 내용은 삭제 </a:t>
            </a:r>
            <a:endParaRPr lang="en-US" altLang="ko-KR" sz="1800" dirty="0">
              <a:solidFill>
                <a:srgbClr val="0070C0"/>
              </a:solidFill>
            </a:endParaRPr>
          </a:p>
          <a:p>
            <a:endParaRPr lang="ko-KR" altLang="en-US" sz="1800" dirty="0">
              <a:solidFill>
                <a:srgbClr val="0070C0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BDF756-702A-4538-A248-87E4E22DCACE}"/>
              </a:ext>
            </a:extLst>
          </p:cNvPr>
          <p:cNvSpPr txBox="1"/>
          <p:nvPr/>
        </p:nvSpPr>
        <p:spPr>
          <a:xfrm>
            <a:off x="5959583" y="6537306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3</a:t>
            </a:r>
            <a:endParaRPr lang="ko-KR" altLang="en-US" sz="10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38" name="제목 1">
            <a:extLst>
              <a:ext uri="{FF2B5EF4-FFF2-40B4-BE49-F238E27FC236}">
                <a16:creationId xmlns:a16="http://schemas.microsoft.com/office/drawing/2014/main" id="{7E4624F3-B955-4012-8750-F1D87FCED76F}"/>
              </a:ext>
            </a:extLst>
          </p:cNvPr>
          <p:cNvSpPr txBox="1">
            <a:spLocks/>
          </p:cNvSpPr>
          <p:nvPr/>
        </p:nvSpPr>
        <p:spPr>
          <a:xfrm>
            <a:off x="10324455" y="6505008"/>
            <a:ext cx="1525289" cy="294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2023 </a:t>
            </a:r>
            <a:r>
              <a:rPr lang="ko-KR" altLang="en-US" sz="1000" dirty="0" err="1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재창업</a:t>
            </a:r>
            <a:r>
              <a:rPr lang="ko-KR" altLang="en-US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IR </a:t>
            </a:r>
            <a:r>
              <a:rPr lang="ko-KR" altLang="en-US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발표</a:t>
            </a: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5AF1EB02-AECE-4FB3-A83D-F056B1D85D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49" y="2543769"/>
            <a:ext cx="96393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0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래픽 34">
            <a:extLst>
              <a:ext uri="{FF2B5EF4-FFF2-40B4-BE49-F238E27FC236}">
                <a16:creationId xmlns:a16="http://schemas.microsoft.com/office/drawing/2014/main" id="{AFB58C52-8DFF-4176-A7FF-FD39A216C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905829"/>
            <a:ext cx="12191999" cy="2844800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6F06C99E-4807-4116-8698-8C8CC34A29C5}"/>
              </a:ext>
            </a:extLst>
          </p:cNvPr>
          <p:cNvSpPr/>
          <p:nvPr/>
        </p:nvSpPr>
        <p:spPr>
          <a:xfrm>
            <a:off x="0" y="5771635"/>
            <a:ext cx="12192000" cy="1086365"/>
          </a:xfrm>
          <a:prstGeom prst="rect">
            <a:avLst/>
          </a:prstGeom>
          <a:gradFill>
            <a:gsLst>
              <a:gs pos="100000">
                <a:schemeClr val="bg1"/>
              </a:gs>
              <a:gs pos="57000">
                <a:srgbClr val="FFFFFF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F2F77169-521D-409A-86E5-457F6986C2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29082" b="29082"/>
          <a:stretch/>
        </p:blipFill>
        <p:spPr>
          <a:xfrm>
            <a:off x="5460475" y="-1"/>
            <a:ext cx="6731525" cy="1447799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4BB9282-6925-4AB1-8DCF-49C20AA8FE85}"/>
              </a:ext>
            </a:extLst>
          </p:cNvPr>
          <p:cNvSpPr/>
          <p:nvPr/>
        </p:nvSpPr>
        <p:spPr>
          <a:xfrm>
            <a:off x="0" y="-1"/>
            <a:ext cx="12192000" cy="1447799"/>
          </a:xfrm>
          <a:prstGeom prst="rect">
            <a:avLst/>
          </a:prstGeom>
          <a:gradFill>
            <a:gsLst>
              <a:gs pos="38000">
                <a:srgbClr val="000000"/>
              </a:gs>
              <a:gs pos="100000">
                <a:schemeClr val="tx1">
                  <a:alpha val="32000"/>
                </a:schemeClr>
              </a:gs>
              <a:gs pos="0">
                <a:schemeClr val="tx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48D1ED2-1F43-491F-A3F7-FD2C598D78EF}"/>
              </a:ext>
            </a:extLst>
          </p:cNvPr>
          <p:cNvSpPr txBox="1">
            <a:spLocks/>
          </p:cNvSpPr>
          <p:nvPr/>
        </p:nvSpPr>
        <p:spPr>
          <a:xfrm>
            <a:off x="582385" y="495425"/>
            <a:ext cx="4018189" cy="294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10</a:t>
            </a:r>
            <a:r>
              <a:rPr lang="en-US" altLang="ko-KR" sz="2800" b="1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</a:t>
            </a:r>
            <a:r>
              <a:rPr lang="ko-KR" altLang="en-US" sz="2800" b="1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투자 및 조달 계획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024E68AD-A9C1-4D0E-8B30-5FCE82D7448D}"/>
              </a:ext>
            </a:extLst>
          </p:cNvPr>
          <p:cNvSpPr/>
          <p:nvPr/>
        </p:nvSpPr>
        <p:spPr>
          <a:xfrm>
            <a:off x="290286" y="1181100"/>
            <a:ext cx="11611428" cy="6152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EA7AC81-40DD-45B9-81A6-8E97963765F0}"/>
              </a:ext>
            </a:extLst>
          </p:cNvPr>
          <p:cNvCxnSpPr/>
          <p:nvPr/>
        </p:nvCxnSpPr>
        <p:spPr>
          <a:xfrm>
            <a:off x="290286" y="6438900"/>
            <a:ext cx="11611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D62A29-CB41-4A71-B546-B50BAB638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658" y="1516311"/>
            <a:ext cx="10875741" cy="841223"/>
          </a:xfrm>
        </p:spPr>
        <p:txBody>
          <a:bodyPr>
            <a:noAutofit/>
          </a:bodyPr>
          <a:lstStyle/>
          <a:p>
            <a:r>
              <a:rPr lang="ko-KR" altLang="en-US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사업목표 달성에 필요한 자금 규모 및 조달계획을 작성</a:t>
            </a:r>
            <a:r>
              <a:rPr lang="en-US" altLang="ko-KR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. </a:t>
            </a:r>
            <a:r>
              <a:rPr lang="ko-KR" altLang="en-US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목표로 고려하고 있는 투자유치 금액 </a:t>
            </a:r>
            <a:r>
              <a:rPr lang="ko-KR" altLang="en-US" sz="1800" dirty="0">
                <a:solidFill>
                  <a:srgbClr val="0070C0"/>
                </a:solidFill>
              </a:rPr>
              <a:t>작성</a:t>
            </a:r>
            <a:endParaRPr lang="en-US" altLang="ko-KR" sz="1800" dirty="0">
              <a:solidFill>
                <a:srgbClr val="0070C0"/>
              </a:solidFill>
            </a:endParaRPr>
          </a:p>
          <a:p>
            <a:r>
              <a:rPr lang="ko-KR" altLang="en-US" sz="1800" dirty="0">
                <a:solidFill>
                  <a:srgbClr val="0070C0"/>
                </a:solidFill>
              </a:rPr>
              <a:t>예시 참고 </a:t>
            </a:r>
            <a:r>
              <a:rPr lang="en-US" altLang="ko-KR" sz="1800" dirty="0">
                <a:solidFill>
                  <a:srgbClr val="0070C0"/>
                </a:solidFill>
              </a:rPr>
              <a:t>/ </a:t>
            </a:r>
            <a:r>
              <a:rPr lang="ko-KR" altLang="en-US" sz="1800" dirty="0">
                <a:solidFill>
                  <a:srgbClr val="0070C0"/>
                </a:solidFill>
              </a:rPr>
              <a:t>작성 후 해당 내용은 삭제 </a:t>
            </a:r>
            <a:endParaRPr lang="en-US" altLang="ko-KR" sz="1800" dirty="0">
              <a:solidFill>
                <a:srgbClr val="0070C0"/>
              </a:solidFill>
            </a:endParaRPr>
          </a:p>
          <a:p>
            <a:endParaRPr lang="ko-KR" altLang="en-US" sz="1800" dirty="0">
              <a:solidFill>
                <a:srgbClr val="0070C0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BDF756-702A-4538-A248-87E4E22DCACE}"/>
              </a:ext>
            </a:extLst>
          </p:cNvPr>
          <p:cNvSpPr txBox="1"/>
          <p:nvPr/>
        </p:nvSpPr>
        <p:spPr>
          <a:xfrm>
            <a:off x="5959583" y="6537306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3</a:t>
            </a:r>
            <a:endParaRPr lang="ko-KR" altLang="en-US" sz="10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38" name="제목 1">
            <a:extLst>
              <a:ext uri="{FF2B5EF4-FFF2-40B4-BE49-F238E27FC236}">
                <a16:creationId xmlns:a16="http://schemas.microsoft.com/office/drawing/2014/main" id="{7E4624F3-B955-4012-8750-F1D87FCED76F}"/>
              </a:ext>
            </a:extLst>
          </p:cNvPr>
          <p:cNvSpPr txBox="1">
            <a:spLocks/>
          </p:cNvSpPr>
          <p:nvPr/>
        </p:nvSpPr>
        <p:spPr>
          <a:xfrm>
            <a:off x="10324455" y="6505008"/>
            <a:ext cx="1525289" cy="294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2023 </a:t>
            </a:r>
            <a:r>
              <a:rPr lang="ko-KR" altLang="en-US" sz="1000" dirty="0" err="1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재창업</a:t>
            </a:r>
            <a:r>
              <a:rPr lang="ko-KR" altLang="en-US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IR </a:t>
            </a:r>
            <a:r>
              <a:rPr lang="ko-KR" altLang="en-US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발표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831ADFF0-B9A7-45F8-B64C-5B44B85FF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33" y="2480519"/>
            <a:ext cx="8343900" cy="353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62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래픽 34">
            <a:extLst>
              <a:ext uri="{FF2B5EF4-FFF2-40B4-BE49-F238E27FC236}">
                <a16:creationId xmlns:a16="http://schemas.microsoft.com/office/drawing/2014/main" id="{AFB58C52-8DFF-4176-A7FF-FD39A216C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905829"/>
            <a:ext cx="12191999" cy="2844800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6F06C99E-4807-4116-8698-8C8CC34A29C5}"/>
              </a:ext>
            </a:extLst>
          </p:cNvPr>
          <p:cNvSpPr/>
          <p:nvPr/>
        </p:nvSpPr>
        <p:spPr>
          <a:xfrm>
            <a:off x="0" y="5771635"/>
            <a:ext cx="12192000" cy="1086365"/>
          </a:xfrm>
          <a:prstGeom prst="rect">
            <a:avLst/>
          </a:prstGeom>
          <a:gradFill>
            <a:gsLst>
              <a:gs pos="100000">
                <a:schemeClr val="bg1"/>
              </a:gs>
              <a:gs pos="57000">
                <a:srgbClr val="FFFFFF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F2F77169-521D-409A-86E5-457F6986C2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29082" b="29082"/>
          <a:stretch/>
        </p:blipFill>
        <p:spPr>
          <a:xfrm>
            <a:off x="5460475" y="-1"/>
            <a:ext cx="6731525" cy="1447799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4BB9282-6925-4AB1-8DCF-49C20AA8FE85}"/>
              </a:ext>
            </a:extLst>
          </p:cNvPr>
          <p:cNvSpPr/>
          <p:nvPr/>
        </p:nvSpPr>
        <p:spPr>
          <a:xfrm>
            <a:off x="0" y="-1"/>
            <a:ext cx="12192000" cy="1447799"/>
          </a:xfrm>
          <a:prstGeom prst="rect">
            <a:avLst/>
          </a:prstGeom>
          <a:gradFill>
            <a:gsLst>
              <a:gs pos="38000">
                <a:srgbClr val="000000"/>
              </a:gs>
              <a:gs pos="100000">
                <a:schemeClr val="tx1">
                  <a:alpha val="32000"/>
                </a:schemeClr>
              </a:gs>
              <a:gs pos="0">
                <a:schemeClr val="tx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48D1ED2-1F43-491F-A3F7-FD2C598D78EF}"/>
              </a:ext>
            </a:extLst>
          </p:cNvPr>
          <p:cNvSpPr txBox="1">
            <a:spLocks/>
          </p:cNvSpPr>
          <p:nvPr/>
        </p:nvSpPr>
        <p:spPr>
          <a:xfrm>
            <a:off x="582386" y="495425"/>
            <a:ext cx="3494314" cy="294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11</a:t>
            </a:r>
            <a:r>
              <a:rPr lang="en-US" altLang="ko-KR" sz="2800" b="1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</a:t>
            </a:r>
            <a:r>
              <a:rPr lang="ko-KR" altLang="en-US" sz="2800" b="1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마일스톤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024E68AD-A9C1-4D0E-8B30-5FCE82D7448D}"/>
              </a:ext>
            </a:extLst>
          </p:cNvPr>
          <p:cNvSpPr/>
          <p:nvPr/>
        </p:nvSpPr>
        <p:spPr>
          <a:xfrm>
            <a:off x="290286" y="1181100"/>
            <a:ext cx="11611428" cy="6152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EA7AC81-40DD-45B9-81A6-8E97963765F0}"/>
              </a:ext>
            </a:extLst>
          </p:cNvPr>
          <p:cNvCxnSpPr/>
          <p:nvPr/>
        </p:nvCxnSpPr>
        <p:spPr>
          <a:xfrm>
            <a:off x="290286" y="6438900"/>
            <a:ext cx="11611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D62A29-CB41-4A71-B546-B50BAB638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658" y="1516311"/>
            <a:ext cx="10875741" cy="841223"/>
          </a:xfrm>
        </p:spPr>
        <p:txBody>
          <a:bodyPr>
            <a:noAutofit/>
          </a:bodyPr>
          <a:lstStyle/>
          <a:p>
            <a:r>
              <a:rPr lang="en-US" altLang="ko-KR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1</a:t>
            </a:r>
            <a:r>
              <a:rPr lang="ko-KR" altLang="en-US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차년도</a:t>
            </a:r>
            <a:r>
              <a:rPr lang="en-US" altLang="ko-KR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2</a:t>
            </a:r>
            <a:r>
              <a:rPr lang="ko-KR" altLang="en-US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차년도</a:t>
            </a:r>
            <a:r>
              <a:rPr lang="en-US" altLang="ko-KR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3</a:t>
            </a:r>
            <a:r>
              <a:rPr lang="ko-KR" altLang="en-US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차년도의 구체적인 사업 추진 계획을 </a:t>
            </a:r>
            <a:r>
              <a:rPr lang="ko-KR" altLang="en-US" sz="1800" dirty="0">
                <a:solidFill>
                  <a:srgbClr val="0070C0"/>
                </a:solidFill>
              </a:rPr>
              <a:t>작성</a:t>
            </a:r>
            <a:endParaRPr lang="en-US" altLang="ko-KR" sz="1800" dirty="0">
              <a:solidFill>
                <a:srgbClr val="0070C0"/>
              </a:solidFill>
            </a:endParaRPr>
          </a:p>
          <a:p>
            <a:r>
              <a:rPr lang="ko-KR" altLang="en-US" sz="1800" dirty="0">
                <a:solidFill>
                  <a:srgbClr val="0070C0"/>
                </a:solidFill>
              </a:rPr>
              <a:t>예시 참고 </a:t>
            </a:r>
            <a:r>
              <a:rPr lang="en-US" altLang="ko-KR" sz="1800" dirty="0">
                <a:solidFill>
                  <a:srgbClr val="0070C0"/>
                </a:solidFill>
              </a:rPr>
              <a:t>/ </a:t>
            </a:r>
            <a:r>
              <a:rPr lang="ko-KR" altLang="en-US" sz="1800" dirty="0">
                <a:solidFill>
                  <a:srgbClr val="0070C0"/>
                </a:solidFill>
              </a:rPr>
              <a:t>작성 후 해당 내용은 삭제 </a:t>
            </a:r>
            <a:endParaRPr lang="en-US" altLang="ko-KR" sz="1800" dirty="0">
              <a:solidFill>
                <a:srgbClr val="0070C0"/>
              </a:solidFill>
            </a:endParaRPr>
          </a:p>
          <a:p>
            <a:endParaRPr lang="ko-KR" altLang="en-US" sz="1800" dirty="0">
              <a:solidFill>
                <a:srgbClr val="0070C0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BDF756-702A-4538-A248-87E4E22DCACE}"/>
              </a:ext>
            </a:extLst>
          </p:cNvPr>
          <p:cNvSpPr txBox="1"/>
          <p:nvPr/>
        </p:nvSpPr>
        <p:spPr>
          <a:xfrm>
            <a:off x="5959583" y="6537306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3</a:t>
            </a:r>
            <a:endParaRPr lang="ko-KR" altLang="en-US" sz="10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38" name="제목 1">
            <a:extLst>
              <a:ext uri="{FF2B5EF4-FFF2-40B4-BE49-F238E27FC236}">
                <a16:creationId xmlns:a16="http://schemas.microsoft.com/office/drawing/2014/main" id="{7E4624F3-B955-4012-8750-F1D87FCED76F}"/>
              </a:ext>
            </a:extLst>
          </p:cNvPr>
          <p:cNvSpPr txBox="1">
            <a:spLocks/>
          </p:cNvSpPr>
          <p:nvPr/>
        </p:nvSpPr>
        <p:spPr>
          <a:xfrm>
            <a:off x="10324455" y="6505008"/>
            <a:ext cx="1525289" cy="294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2023 </a:t>
            </a:r>
            <a:r>
              <a:rPr lang="ko-KR" altLang="en-US" sz="1000" dirty="0" err="1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재창업</a:t>
            </a:r>
            <a:r>
              <a:rPr lang="ko-KR" altLang="en-US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IR </a:t>
            </a:r>
            <a:r>
              <a:rPr lang="ko-KR" altLang="en-US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발표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36D1C294-C1B7-4E2C-BA27-A11ACA2F57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55" y="2313604"/>
            <a:ext cx="86487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5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303C046-48AF-4EAE-9173-834BD27E0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183" b="-18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ADD8B859-2839-4080-8B58-590B410BA7EF}"/>
              </a:ext>
            </a:extLst>
          </p:cNvPr>
          <p:cNvSpPr/>
          <p:nvPr/>
        </p:nvSpPr>
        <p:spPr>
          <a:xfrm>
            <a:off x="-1" y="0"/>
            <a:ext cx="12201525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52FFDE-9C82-4984-ACC6-B0AA185E4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460" y="3176236"/>
            <a:ext cx="610266" cy="2919764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30000"/>
              </a:lnSpc>
              <a:buNone/>
            </a:pPr>
            <a:r>
              <a:rPr lang="en-US" altLang="ko-KR" sz="1800" b="1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01</a:t>
            </a:r>
            <a:endParaRPr lang="ko-KR" altLang="en-US" sz="1800" b="1" dirty="0">
              <a:solidFill>
                <a:srgbClr val="FF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marL="0" indent="0" fontAlgn="base">
              <a:lnSpc>
                <a:spcPct val="130000"/>
              </a:lnSpc>
              <a:buNone/>
            </a:pPr>
            <a:r>
              <a:rPr lang="en-US" altLang="ko-KR" sz="1800" b="1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02</a:t>
            </a:r>
            <a:endParaRPr lang="ko-KR" altLang="en-US" sz="1800" b="1" dirty="0">
              <a:solidFill>
                <a:srgbClr val="FF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marL="0" indent="0" fontAlgn="base">
              <a:lnSpc>
                <a:spcPct val="130000"/>
              </a:lnSpc>
              <a:buNone/>
            </a:pPr>
            <a:r>
              <a:rPr lang="en-US" altLang="ko-KR" sz="1800" b="1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03</a:t>
            </a:r>
            <a:endParaRPr lang="ko-KR" altLang="en-US" sz="1800" b="1" dirty="0">
              <a:solidFill>
                <a:srgbClr val="FF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marL="0" indent="0" fontAlgn="base">
              <a:lnSpc>
                <a:spcPct val="130000"/>
              </a:lnSpc>
              <a:buNone/>
            </a:pPr>
            <a:r>
              <a:rPr lang="en-US" altLang="ko-KR" sz="1800" b="1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04</a:t>
            </a:r>
            <a:endParaRPr lang="ko-KR" altLang="en-US" sz="1800" b="1" dirty="0">
              <a:solidFill>
                <a:srgbClr val="FF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marL="0" indent="0" fontAlgn="base">
              <a:lnSpc>
                <a:spcPct val="130000"/>
              </a:lnSpc>
              <a:buNone/>
            </a:pPr>
            <a:r>
              <a:rPr lang="en-US" altLang="ko-KR" sz="1800" b="1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05</a:t>
            </a:r>
            <a:endParaRPr lang="ko-KR" altLang="en-US" sz="1800" b="1" dirty="0">
              <a:solidFill>
                <a:srgbClr val="FF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marL="0" indent="0" fontAlgn="base">
              <a:lnSpc>
                <a:spcPct val="130000"/>
              </a:lnSpc>
              <a:buNone/>
            </a:pPr>
            <a:r>
              <a:rPr lang="en-US" altLang="ko-KR" sz="1800" b="1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06</a:t>
            </a:r>
            <a:endParaRPr lang="ko-KR" altLang="en-US" sz="1800" b="1" dirty="0">
              <a:solidFill>
                <a:srgbClr val="FF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29" name="내용 개체 틀 2">
            <a:extLst>
              <a:ext uri="{FF2B5EF4-FFF2-40B4-BE49-F238E27FC236}">
                <a16:creationId xmlns:a16="http://schemas.microsoft.com/office/drawing/2014/main" id="{FE78E6CE-9143-4D16-AB31-E810B7266110}"/>
              </a:ext>
            </a:extLst>
          </p:cNvPr>
          <p:cNvSpPr txBox="1">
            <a:spLocks/>
          </p:cNvSpPr>
          <p:nvPr/>
        </p:nvSpPr>
        <p:spPr>
          <a:xfrm>
            <a:off x="5034070" y="3176234"/>
            <a:ext cx="2123860" cy="2491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30000"/>
              </a:lnSpc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팀</a:t>
            </a:r>
          </a:p>
          <a:p>
            <a:pPr marL="0" indent="0" fontAlgn="base">
              <a:lnSpc>
                <a:spcPct val="130000"/>
              </a:lnSpc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수익모델</a:t>
            </a:r>
          </a:p>
          <a:p>
            <a:pPr marL="0" indent="0" fontAlgn="base">
              <a:lnSpc>
                <a:spcPct val="130000"/>
              </a:lnSpc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추정 손익계산서</a:t>
            </a:r>
          </a:p>
          <a:p>
            <a:pPr marL="0" indent="0" fontAlgn="base">
              <a:lnSpc>
                <a:spcPct val="130000"/>
              </a:lnSpc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투자 및 조달계획</a:t>
            </a:r>
          </a:p>
          <a:p>
            <a:pPr marL="0" indent="0" fontAlgn="base">
              <a:lnSpc>
                <a:spcPct val="130000"/>
              </a:lnSpc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마일스톤</a:t>
            </a:r>
          </a:p>
          <a:p>
            <a:pPr marL="0" indent="0">
              <a:lnSpc>
                <a:spcPct val="130000"/>
              </a:lnSpc>
              <a:buNone/>
            </a:pPr>
            <a:endParaRPr lang="ko-KR" altLang="en-US" sz="1800" dirty="0">
              <a:solidFill>
                <a:schemeClr val="bg1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id="{59AD8BC3-1492-4A99-AC17-4B1D3682E9B4}"/>
              </a:ext>
            </a:extLst>
          </p:cNvPr>
          <p:cNvSpPr txBox="1">
            <a:spLocks/>
          </p:cNvSpPr>
          <p:nvPr/>
        </p:nvSpPr>
        <p:spPr>
          <a:xfrm>
            <a:off x="1357387" y="1130167"/>
            <a:ext cx="2648616" cy="702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buNone/>
            </a:pPr>
            <a:r>
              <a:rPr lang="en-US" altLang="ko-KR" sz="3600" b="1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Contents</a:t>
            </a:r>
            <a:endParaRPr lang="ko-KR" altLang="en-US" sz="3600" b="1" dirty="0">
              <a:solidFill>
                <a:srgbClr val="FF000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E3E7C72E-3F0B-4E46-98D6-4B980B5FD44A}"/>
              </a:ext>
            </a:extLst>
          </p:cNvPr>
          <p:cNvCxnSpPr>
            <a:cxnSpLocks/>
          </p:cNvCxnSpPr>
          <p:nvPr/>
        </p:nvCxnSpPr>
        <p:spPr>
          <a:xfrm>
            <a:off x="1491796" y="2783114"/>
            <a:ext cx="272869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내용 개체 틀 2">
            <a:extLst>
              <a:ext uri="{FF2B5EF4-FFF2-40B4-BE49-F238E27FC236}">
                <a16:creationId xmlns:a16="http://schemas.microsoft.com/office/drawing/2014/main" id="{8FFAAF00-351E-4672-B457-31854CCB326B}"/>
              </a:ext>
            </a:extLst>
          </p:cNvPr>
          <p:cNvSpPr txBox="1">
            <a:spLocks/>
          </p:cNvSpPr>
          <p:nvPr/>
        </p:nvSpPr>
        <p:spPr>
          <a:xfrm>
            <a:off x="1918478" y="3176235"/>
            <a:ext cx="2646893" cy="3234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사업아이템 컨셉</a:t>
            </a:r>
          </a:p>
          <a:p>
            <a:pPr marL="0" indent="0" fontAlgn="base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문제인식</a:t>
            </a:r>
          </a:p>
          <a:p>
            <a:pPr marL="0" indent="0" fontAlgn="base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솔루션</a:t>
            </a:r>
          </a:p>
          <a:p>
            <a:pPr marL="0" indent="0" fontAlgn="base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목표시장</a:t>
            </a:r>
          </a:p>
          <a:p>
            <a:pPr marL="0" indent="0" fontAlgn="base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경쟁자</a:t>
            </a:r>
          </a:p>
          <a:p>
            <a:pPr marL="0" indent="0" fontAlgn="base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차별화전략</a:t>
            </a:r>
          </a:p>
        </p:txBody>
      </p:sp>
      <p:sp>
        <p:nvSpPr>
          <p:cNvPr id="36" name="내용 개체 틀 2">
            <a:extLst>
              <a:ext uri="{FF2B5EF4-FFF2-40B4-BE49-F238E27FC236}">
                <a16:creationId xmlns:a16="http://schemas.microsoft.com/office/drawing/2014/main" id="{66F9ED22-A12A-4F11-A6A9-9BF39A09E5BA}"/>
              </a:ext>
            </a:extLst>
          </p:cNvPr>
          <p:cNvSpPr txBox="1">
            <a:spLocks/>
          </p:cNvSpPr>
          <p:nvPr/>
        </p:nvSpPr>
        <p:spPr>
          <a:xfrm>
            <a:off x="4423805" y="3176236"/>
            <a:ext cx="610266" cy="2376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ko-KR" sz="1800" b="1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07</a:t>
            </a:r>
          </a:p>
          <a:p>
            <a:pPr marL="0" indent="0" fontAlgn="base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ko-KR" sz="1800" b="1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08</a:t>
            </a:r>
          </a:p>
          <a:p>
            <a:pPr marL="0" indent="0" fontAlgn="base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ko-KR" sz="1800" b="1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09</a:t>
            </a:r>
          </a:p>
          <a:p>
            <a:pPr marL="0" indent="0" fontAlgn="base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ko-KR" sz="1800" b="1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10</a:t>
            </a:r>
          </a:p>
          <a:p>
            <a:pPr marL="0" indent="0" fontAlgn="base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ko-KR" sz="1800" b="1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11</a:t>
            </a:r>
            <a:endParaRPr lang="ko-KR" altLang="en-US" sz="1800" b="1" dirty="0">
              <a:solidFill>
                <a:srgbClr val="FF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612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래픽 24">
            <a:extLst>
              <a:ext uri="{FF2B5EF4-FFF2-40B4-BE49-F238E27FC236}">
                <a16:creationId xmlns:a16="http://schemas.microsoft.com/office/drawing/2014/main" id="{66130FFC-6AC4-44A0-9235-7842BB73F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905829"/>
            <a:ext cx="12191999" cy="2844800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6F06C99E-4807-4116-8698-8C8CC34A29C5}"/>
              </a:ext>
            </a:extLst>
          </p:cNvPr>
          <p:cNvSpPr/>
          <p:nvPr/>
        </p:nvSpPr>
        <p:spPr>
          <a:xfrm>
            <a:off x="0" y="5771635"/>
            <a:ext cx="12192000" cy="1086365"/>
          </a:xfrm>
          <a:prstGeom prst="rect">
            <a:avLst/>
          </a:prstGeom>
          <a:gradFill>
            <a:gsLst>
              <a:gs pos="100000">
                <a:schemeClr val="bg1"/>
              </a:gs>
              <a:gs pos="57000">
                <a:srgbClr val="FFFFFF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F2F77169-521D-409A-86E5-457F6986C2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29082" b="29082"/>
          <a:stretch/>
        </p:blipFill>
        <p:spPr>
          <a:xfrm>
            <a:off x="5460475" y="-1"/>
            <a:ext cx="6731525" cy="1447799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4BB9282-6925-4AB1-8DCF-49C20AA8FE85}"/>
              </a:ext>
            </a:extLst>
          </p:cNvPr>
          <p:cNvSpPr/>
          <p:nvPr/>
        </p:nvSpPr>
        <p:spPr>
          <a:xfrm>
            <a:off x="0" y="-1"/>
            <a:ext cx="12192000" cy="1447799"/>
          </a:xfrm>
          <a:prstGeom prst="rect">
            <a:avLst/>
          </a:prstGeom>
          <a:gradFill>
            <a:gsLst>
              <a:gs pos="38000">
                <a:srgbClr val="000000"/>
              </a:gs>
              <a:gs pos="100000">
                <a:schemeClr val="tx1">
                  <a:alpha val="32000"/>
                </a:schemeClr>
              </a:gs>
              <a:gs pos="0">
                <a:schemeClr val="tx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48D1ED2-1F43-491F-A3F7-FD2C598D78EF}"/>
              </a:ext>
            </a:extLst>
          </p:cNvPr>
          <p:cNvSpPr txBox="1">
            <a:spLocks/>
          </p:cNvSpPr>
          <p:nvPr/>
        </p:nvSpPr>
        <p:spPr>
          <a:xfrm>
            <a:off x="582386" y="495425"/>
            <a:ext cx="3599089" cy="294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01</a:t>
            </a:r>
            <a:r>
              <a:rPr lang="en-US" altLang="ko-KR" sz="2800" b="1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</a:t>
            </a:r>
            <a:r>
              <a:rPr lang="ko-KR" altLang="en-US" sz="2800" b="1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사업아이템 컨셉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024E68AD-A9C1-4D0E-8B30-5FCE82D7448D}"/>
              </a:ext>
            </a:extLst>
          </p:cNvPr>
          <p:cNvSpPr/>
          <p:nvPr/>
        </p:nvSpPr>
        <p:spPr>
          <a:xfrm>
            <a:off x="290286" y="1181100"/>
            <a:ext cx="11611428" cy="6152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EA7AC81-40DD-45B9-81A6-8E97963765F0}"/>
              </a:ext>
            </a:extLst>
          </p:cNvPr>
          <p:cNvCxnSpPr/>
          <p:nvPr/>
        </p:nvCxnSpPr>
        <p:spPr>
          <a:xfrm>
            <a:off x="290286" y="6438900"/>
            <a:ext cx="11611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4127A1E1-6301-4F56-B2A4-E543EF872D4F}"/>
              </a:ext>
            </a:extLst>
          </p:cNvPr>
          <p:cNvSpPr/>
          <p:nvPr/>
        </p:nvSpPr>
        <p:spPr>
          <a:xfrm>
            <a:off x="1104900" y="2491880"/>
            <a:ext cx="9982200" cy="1441366"/>
          </a:xfrm>
          <a:prstGeom prst="roundRect">
            <a:avLst>
              <a:gd name="adj" fmla="val 15480"/>
            </a:avLst>
          </a:prstGeom>
          <a:noFill/>
          <a:ln w="15875">
            <a:gradFill>
              <a:gsLst>
                <a:gs pos="0">
                  <a:srgbClr val="FF0000"/>
                </a:gs>
                <a:gs pos="100000">
                  <a:srgbClr val="A4000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ko-KR" altLang="en-US" sz="2400" dirty="0">
                <a:solidFill>
                  <a:schemeClr val="tx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회식을 원하는 소비자가 금액과 인원수를 제시하면</a:t>
            </a:r>
            <a:endParaRPr lang="en-US" altLang="ko-KR" sz="2400" dirty="0">
              <a:solidFill>
                <a:schemeClr val="tx1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ko-KR" altLang="en-US" sz="2400" dirty="0">
                <a:solidFill>
                  <a:schemeClr val="tx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식당에서 역경매를 통해 낙찰 받는 </a:t>
            </a:r>
            <a:r>
              <a:rPr lang="en-US" altLang="ko-KR" sz="2400" dirty="0">
                <a:solidFill>
                  <a:schemeClr val="tx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O2O </a:t>
            </a:r>
            <a:r>
              <a:rPr lang="ko-KR" altLang="en-US" sz="2400" dirty="0">
                <a:solidFill>
                  <a:schemeClr val="tx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플랫폼</a:t>
            </a:r>
            <a:endParaRPr lang="en-US" altLang="ko-KR" sz="2400" dirty="0">
              <a:solidFill>
                <a:schemeClr val="tx1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354CE851-7227-445C-9F09-CBD8761E1F50}"/>
              </a:ext>
            </a:extLst>
          </p:cNvPr>
          <p:cNvSpPr/>
          <p:nvPr/>
        </p:nvSpPr>
        <p:spPr>
          <a:xfrm>
            <a:off x="1104900" y="4235534"/>
            <a:ext cx="9982200" cy="1441366"/>
          </a:xfrm>
          <a:prstGeom prst="roundRect">
            <a:avLst>
              <a:gd name="adj" fmla="val 15480"/>
            </a:avLst>
          </a:prstGeom>
          <a:noFill/>
          <a:ln w="15875">
            <a:gradFill>
              <a:gsLst>
                <a:gs pos="100000">
                  <a:srgbClr val="FF0000"/>
                </a:gs>
                <a:gs pos="0">
                  <a:srgbClr val="A4000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ko-KR" altLang="en-US" sz="2400" dirty="0">
                <a:solidFill>
                  <a:schemeClr val="tx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체온 측정결과를 저장하여 체계적인</a:t>
            </a:r>
            <a:endParaRPr lang="en-US" altLang="ko-KR" sz="2400" dirty="0">
              <a:solidFill>
                <a:schemeClr val="tx1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ko-KR" altLang="en-US" sz="2400" dirty="0">
                <a:solidFill>
                  <a:schemeClr val="tx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체온관리가</a:t>
            </a:r>
            <a:r>
              <a:rPr lang="en-US" altLang="ko-KR" sz="2400" dirty="0">
                <a:solidFill>
                  <a:schemeClr val="tx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가능한 </a:t>
            </a:r>
            <a:r>
              <a:rPr lang="ko-KR" altLang="en-US" sz="2400" dirty="0" err="1">
                <a:solidFill>
                  <a:schemeClr val="tx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비접촉</a:t>
            </a:r>
            <a:r>
              <a:rPr lang="ko-KR" altLang="en-US" sz="2400" dirty="0">
                <a:solidFill>
                  <a:schemeClr val="tx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방식의 적외선 체온계</a:t>
            </a:r>
            <a:endParaRPr lang="en-US" altLang="ko-KR" sz="2400" dirty="0">
              <a:solidFill>
                <a:schemeClr val="tx1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D62A29-CB41-4A71-B546-B50BAB638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050" y="1527752"/>
            <a:ext cx="10583064" cy="710000"/>
          </a:xfrm>
        </p:spPr>
        <p:txBody>
          <a:bodyPr>
            <a:normAutofit lnSpcReduction="10000"/>
          </a:bodyPr>
          <a:lstStyle/>
          <a:p>
            <a:r>
              <a:rPr lang="ko-KR" altLang="en-US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전체 비즈니스 모델의 핵심 컨셉이 무엇인지 명확하고 이해하기 쉽게 정의</a:t>
            </a:r>
            <a:endParaRPr lang="en-US" altLang="ko-KR" sz="1800" dirty="0">
              <a:solidFill>
                <a:srgbClr val="0070C0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r>
              <a:rPr lang="ko-KR" altLang="en-US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예시</a:t>
            </a:r>
            <a:r>
              <a:rPr lang="en-US" altLang="ko-KR" sz="1800" dirty="0">
                <a:solidFill>
                  <a:srgbClr val="0070C0"/>
                </a:solidFill>
              </a:rPr>
              <a:t> </a:t>
            </a:r>
            <a:r>
              <a:rPr lang="ko-KR" altLang="en-US" sz="1800" dirty="0">
                <a:solidFill>
                  <a:srgbClr val="0070C0"/>
                </a:solidFill>
              </a:rPr>
              <a:t>참고 </a:t>
            </a:r>
            <a:r>
              <a:rPr lang="en-US" altLang="ko-KR" sz="1800" dirty="0">
                <a:solidFill>
                  <a:srgbClr val="0070C0"/>
                </a:solidFill>
              </a:rPr>
              <a:t>/ </a:t>
            </a:r>
            <a:r>
              <a:rPr lang="ko-KR" altLang="en-US" sz="1800" dirty="0">
                <a:solidFill>
                  <a:srgbClr val="0070C0"/>
                </a:solidFill>
              </a:rPr>
              <a:t>작성 후 해당 내용은 삭제</a:t>
            </a:r>
            <a:endParaRPr lang="en-US" altLang="ko-KR" sz="1800" dirty="0">
              <a:solidFill>
                <a:srgbClr val="0070C0"/>
              </a:solidFill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C6F408CB-F66D-483A-AC2F-6F1C5ABA3A92}"/>
              </a:ext>
            </a:extLst>
          </p:cNvPr>
          <p:cNvGrpSpPr/>
          <p:nvPr/>
        </p:nvGrpSpPr>
        <p:grpSpPr>
          <a:xfrm>
            <a:off x="1355725" y="2420381"/>
            <a:ext cx="638175" cy="390525"/>
            <a:chOff x="1355725" y="2420381"/>
            <a:chExt cx="638175" cy="390525"/>
          </a:xfrm>
        </p:grpSpPr>
        <p:pic>
          <p:nvPicPr>
            <p:cNvPr id="31" name="그래픽 30">
              <a:extLst>
                <a:ext uri="{FF2B5EF4-FFF2-40B4-BE49-F238E27FC236}">
                  <a16:creationId xmlns:a16="http://schemas.microsoft.com/office/drawing/2014/main" id="{F0FBB830-F3A0-4C1B-8F56-DD63288E9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55725" y="2420381"/>
              <a:ext cx="638175" cy="39052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0B47BA-FF41-48D6-A1CC-D97F984496DA}"/>
                </a:ext>
              </a:extLst>
            </p:cNvPr>
            <p:cNvSpPr txBox="1"/>
            <p:nvPr/>
          </p:nvSpPr>
          <p:spPr>
            <a:xfrm>
              <a:off x="1441486" y="2420381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1</a:t>
              </a:r>
              <a:endParaRPr lang="ko-KR" altLang="en-US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6BFE5CA4-C40E-48B5-BF73-A110A706C1CE}"/>
              </a:ext>
            </a:extLst>
          </p:cNvPr>
          <p:cNvGrpSpPr/>
          <p:nvPr/>
        </p:nvGrpSpPr>
        <p:grpSpPr>
          <a:xfrm>
            <a:off x="1355725" y="4166737"/>
            <a:ext cx="638175" cy="390525"/>
            <a:chOff x="1355725" y="2420381"/>
            <a:chExt cx="638175" cy="390525"/>
          </a:xfrm>
        </p:grpSpPr>
        <p:pic>
          <p:nvPicPr>
            <p:cNvPr id="35" name="그래픽 34">
              <a:extLst>
                <a:ext uri="{FF2B5EF4-FFF2-40B4-BE49-F238E27FC236}">
                  <a16:creationId xmlns:a16="http://schemas.microsoft.com/office/drawing/2014/main" id="{A9DD9D87-B1FA-4FF9-8A57-0CE3609EB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55725" y="2420381"/>
              <a:ext cx="638175" cy="39052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4936389-02A2-4F17-8E92-DA1F51749669}"/>
                </a:ext>
              </a:extLst>
            </p:cNvPr>
            <p:cNvSpPr txBox="1"/>
            <p:nvPr/>
          </p:nvSpPr>
          <p:spPr>
            <a:xfrm>
              <a:off x="1419845" y="2420381"/>
              <a:ext cx="346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2</a:t>
              </a:r>
              <a:endParaRPr lang="ko-KR" altLang="en-US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ABDF756-702A-4538-A248-87E4E22DCACE}"/>
              </a:ext>
            </a:extLst>
          </p:cNvPr>
          <p:cNvSpPr txBox="1"/>
          <p:nvPr/>
        </p:nvSpPr>
        <p:spPr>
          <a:xfrm>
            <a:off x="5959583" y="6537306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3</a:t>
            </a:r>
            <a:endParaRPr lang="ko-KR" altLang="en-US" sz="10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38" name="제목 1">
            <a:extLst>
              <a:ext uri="{FF2B5EF4-FFF2-40B4-BE49-F238E27FC236}">
                <a16:creationId xmlns:a16="http://schemas.microsoft.com/office/drawing/2014/main" id="{7E4624F3-B955-4012-8750-F1D87FCED76F}"/>
              </a:ext>
            </a:extLst>
          </p:cNvPr>
          <p:cNvSpPr txBox="1">
            <a:spLocks/>
          </p:cNvSpPr>
          <p:nvPr/>
        </p:nvSpPr>
        <p:spPr>
          <a:xfrm>
            <a:off x="10324455" y="6505008"/>
            <a:ext cx="1525289" cy="294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2023 </a:t>
            </a:r>
            <a:r>
              <a:rPr lang="ko-KR" altLang="en-US" sz="1000" dirty="0" err="1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재창업</a:t>
            </a:r>
            <a:r>
              <a:rPr lang="ko-KR" altLang="en-US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IR </a:t>
            </a:r>
            <a:r>
              <a:rPr lang="ko-KR" altLang="en-US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발표</a:t>
            </a:r>
          </a:p>
        </p:txBody>
      </p:sp>
    </p:spTree>
    <p:extLst>
      <p:ext uri="{BB962C8B-B14F-4D97-AF65-F5344CB8AC3E}">
        <p14:creationId xmlns:p14="http://schemas.microsoft.com/office/powerpoint/2010/main" val="3977559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래픽 24">
            <a:extLst>
              <a:ext uri="{FF2B5EF4-FFF2-40B4-BE49-F238E27FC236}">
                <a16:creationId xmlns:a16="http://schemas.microsoft.com/office/drawing/2014/main" id="{66130FFC-6AC4-44A0-9235-7842BB73F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905829"/>
            <a:ext cx="12191999" cy="2844800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6F06C99E-4807-4116-8698-8C8CC34A29C5}"/>
              </a:ext>
            </a:extLst>
          </p:cNvPr>
          <p:cNvSpPr/>
          <p:nvPr/>
        </p:nvSpPr>
        <p:spPr>
          <a:xfrm>
            <a:off x="0" y="5771635"/>
            <a:ext cx="12192000" cy="1086365"/>
          </a:xfrm>
          <a:prstGeom prst="rect">
            <a:avLst/>
          </a:prstGeom>
          <a:gradFill>
            <a:gsLst>
              <a:gs pos="100000">
                <a:schemeClr val="bg1"/>
              </a:gs>
              <a:gs pos="57000">
                <a:srgbClr val="FFFFFF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F2F77169-521D-409A-86E5-457F6986C2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29082" b="29082"/>
          <a:stretch/>
        </p:blipFill>
        <p:spPr>
          <a:xfrm>
            <a:off x="5460475" y="-1"/>
            <a:ext cx="6731525" cy="1447799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4BB9282-6925-4AB1-8DCF-49C20AA8FE85}"/>
              </a:ext>
            </a:extLst>
          </p:cNvPr>
          <p:cNvSpPr/>
          <p:nvPr/>
        </p:nvSpPr>
        <p:spPr>
          <a:xfrm>
            <a:off x="0" y="-1"/>
            <a:ext cx="12192000" cy="1447799"/>
          </a:xfrm>
          <a:prstGeom prst="rect">
            <a:avLst/>
          </a:prstGeom>
          <a:gradFill>
            <a:gsLst>
              <a:gs pos="38000">
                <a:srgbClr val="000000"/>
              </a:gs>
              <a:gs pos="100000">
                <a:schemeClr val="tx1">
                  <a:alpha val="32000"/>
                </a:schemeClr>
              </a:gs>
              <a:gs pos="0">
                <a:schemeClr val="tx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48D1ED2-1F43-491F-A3F7-FD2C598D78EF}"/>
              </a:ext>
            </a:extLst>
          </p:cNvPr>
          <p:cNvSpPr txBox="1">
            <a:spLocks/>
          </p:cNvSpPr>
          <p:nvPr/>
        </p:nvSpPr>
        <p:spPr>
          <a:xfrm>
            <a:off x="582386" y="495425"/>
            <a:ext cx="4151539" cy="294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02</a:t>
            </a:r>
            <a:r>
              <a:rPr lang="en-US" altLang="ko-KR" sz="2800" b="1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</a:t>
            </a:r>
            <a:r>
              <a:rPr lang="ko-KR" altLang="en-US" sz="2800" b="1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문제인식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024E68AD-A9C1-4D0E-8B30-5FCE82D7448D}"/>
              </a:ext>
            </a:extLst>
          </p:cNvPr>
          <p:cNvSpPr/>
          <p:nvPr/>
        </p:nvSpPr>
        <p:spPr>
          <a:xfrm>
            <a:off x="290286" y="1181100"/>
            <a:ext cx="11611428" cy="6152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EA7AC81-40DD-45B9-81A6-8E97963765F0}"/>
              </a:ext>
            </a:extLst>
          </p:cNvPr>
          <p:cNvCxnSpPr/>
          <p:nvPr/>
        </p:nvCxnSpPr>
        <p:spPr>
          <a:xfrm>
            <a:off x="290286" y="6438900"/>
            <a:ext cx="11611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4127A1E1-6301-4F56-B2A4-E543EF872D4F}"/>
              </a:ext>
            </a:extLst>
          </p:cNvPr>
          <p:cNvSpPr/>
          <p:nvPr/>
        </p:nvSpPr>
        <p:spPr>
          <a:xfrm>
            <a:off x="1104900" y="2491880"/>
            <a:ext cx="9982200" cy="1441366"/>
          </a:xfrm>
          <a:prstGeom prst="roundRect">
            <a:avLst>
              <a:gd name="adj" fmla="val 15480"/>
            </a:avLst>
          </a:prstGeom>
          <a:noFill/>
          <a:ln w="15875">
            <a:gradFill>
              <a:gsLst>
                <a:gs pos="0">
                  <a:srgbClr val="FF0000"/>
                </a:gs>
                <a:gs pos="100000">
                  <a:srgbClr val="A4000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ko-KR" altLang="en-US" sz="2400" dirty="0">
                <a:solidFill>
                  <a:schemeClr val="tx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세면대 수리할 때</a:t>
            </a:r>
            <a:r>
              <a:rPr lang="en-US" altLang="ko-KR" sz="2400" dirty="0">
                <a:solidFill>
                  <a:schemeClr val="tx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업체별로 제시하는</a:t>
            </a:r>
            <a:endParaRPr lang="en-US" altLang="ko-KR" sz="2400" dirty="0">
              <a:solidFill>
                <a:schemeClr val="tx1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ko-KR" altLang="en-US" sz="2400" dirty="0">
                <a:solidFill>
                  <a:schemeClr val="tx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가격이</a:t>
            </a:r>
            <a:r>
              <a:rPr lang="en-US" altLang="ko-KR" sz="2400" dirty="0">
                <a:solidFill>
                  <a:schemeClr val="tx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너무 다르고 신뢰하기가 어려움</a:t>
            </a:r>
            <a:endParaRPr lang="en-US" altLang="ko-KR" sz="2400" dirty="0">
              <a:solidFill>
                <a:schemeClr val="tx1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354CE851-7227-445C-9F09-CBD8761E1F50}"/>
              </a:ext>
            </a:extLst>
          </p:cNvPr>
          <p:cNvSpPr/>
          <p:nvPr/>
        </p:nvSpPr>
        <p:spPr>
          <a:xfrm>
            <a:off x="1104900" y="4235534"/>
            <a:ext cx="9982200" cy="1441366"/>
          </a:xfrm>
          <a:prstGeom prst="roundRect">
            <a:avLst>
              <a:gd name="adj" fmla="val 15480"/>
            </a:avLst>
          </a:prstGeom>
          <a:noFill/>
          <a:ln w="15875">
            <a:gradFill>
              <a:gsLst>
                <a:gs pos="100000">
                  <a:srgbClr val="FF0000"/>
                </a:gs>
                <a:gs pos="0">
                  <a:srgbClr val="A4000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ko-KR" altLang="en-US" sz="2400" dirty="0">
                <a:solidFill>
                  <a:schemeClr val="tx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영유아형 체온계의 </a:t>
            </a:r>
            <a:r>
              <a:rPr lang="en-US" altLang="ko-KR" sz="2400" dirty="0">
                <a:solidFill>
                  <a:schemeClr val="tx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90%</a:t>
            </a:r>
            <a:r>
              <a:rPr lang="ko-KR" altLang="en-US" sz="2400" dirty="0">
                <a:solidFill>
                  <a:schemeClr val="tx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는 접촉형</a:t>
            </a:r>
            <a:endParaRPr lang="en-US" altLang="ko-KR" sz="2400" dirty="0">
              <a:solidFill>
                <a:schemeClr val="tx1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ko-KR" altLang="en-US" sz="2400" dirty="0" err="1">
                <a:solidFill>
                  <a:schemeClr val="tx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전자체온계로</a:t>
            </a:r>
            <a:r>
              <a:rPr lang="ko-KR" altLang="en-US" sz="2400" dirty="0">
                <a:solidFill>
                  <a:schemeClr val="tx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감염확산에 취약함</a:t>
            </a:r>
            <a:endParaRPr lang="en-US" altLang="ko-KR" sz="2400" dirty="0">
              <a:solidFill>
                <a:schemeClr val="tx1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D62A29-CB41-4A71-B546-B50BAB638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823" y="1566029"/>
            <a:ext cx="10558351" cy="841223"/>
          </a:xfrm>
        </p:spPr>
        <p:txBody>
          <a:bodyPr>
            <a:noAutofit/>
          </a:bodyPr>
          <a:lstStyle/>
          <a:p>
            <a:r>
              <a:rPr lang="ko-KR" altLang="en-US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현재 타깃 고객이 기존 제품이나 대체제로부터 느끼는 가장 큰 불편함이나 고민거리</a:t>
            </a:r>
            <a:r>
              <a:rPr lang="en-US" altLang="ko-KR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</a:p>
          <a:p>
            <a:r>
              <a:rPr lang="ko-KR" altLang="en-US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문제가 무엇인지 정의 예시 참고 </a:t>
            </a:r>
            <a:r>
              <a:rPr lang="en-US" altLang="ko-KR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/ </a:t>
            </a:r>
            <a:r>
              <a:rPr lang="ko-KR" altLang="en-US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작성 후 해당 내용은 삭제</a:t>
            </a: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C6F408CB-F66D-483A-AC2F-6F1C5ABA3A92}"/>
              </a:ext>
            </a:extLst>
          </p:cNvPr>
          <p:cNvGrpSpPr/>
          <p:nvPr/>
        </p:nvGrpSpPr>
        <p:grpSpPr>
          <a:xfrm>
            <a:off x="1355725" y="2420381"/>
            <a:ext cx="638175" cy="390525"/>
            <a:chOff x="1355725" y="2420381"/>
            <a:chExt cx="638175" cy="390525"/>
          </a:xfrm>
        </p:grpSpPr>
        <p:pic>
          <p:nvPicPr>
            <p:cNvPr id="31" name="그래픽 30">
              <a:extLst>
                <a:ext uri="{FF2B5EF4-FFF2-40B4-BE49-F238E27FC236}">
                  <a16:creationId xmlns:a16="http://schemas.microsoft.com/office/drawing/2014/main" id="{F0FBB830-F3A0-4C1B-8F56-DD63288E9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55725" y="2420381"/>
              <a:ext cx="638175" cy="39052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0B47BA-FF41-48D6-A1CC-D97F984496DA}"/>
                </a:ext>
              </a:extLst>
            </p:cNvPr>
            <p:cNvSpPr txBox="1"/>
            <p:nvPr/>
          </p:nvSpPr>
          <p:spPr>
            <a:xfrm>
              <a:off x="1441486" y="2420381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1</a:t>
              </a:r>
              <a:endParaRPr lang="ko-KR" altLang="en-US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6BFE5CA4-C40E-48B5-BF73-A110A706C1CE}"/>
              </a:ext>
            </a:extLst>
          </p:cNvPr>
          <p:cNvGrpSpPr/>
          <p:nvPr/>
        </p:nvGrpSpPr>
        <p:grpSpPr>
          <a:xfrm>
            <a:off x="1355725" y="4166737"/>
            <a:ext cx="638175" cy="390525"/>
            <a:chOff x="1355725" y="2420381"/>
            <a:chExt cx="638175" cy="390525"/>
          </a:xfrm>
        </p:grpSpPr>
        <p:pic>
          <p:nvPicPr>
            <p:cNvPr id="35" name="그래픽 34">
              <a:extLst>
                <a:ext uri="{FF2B5EF4-FFF2-40B4-BE49-F238E27FC236}">
                  <a16:creationId xmlns:a16="http://schemas.microsoft.com/office/drawing/2014/main" id="{A9DD9D87-B1FA-4FF9-8A57-0CE3609EB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55725" y="2420381"/>
              <a:ext cx="638175" cy="39052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4936389-02A2-4F17-8E92-DA1F51749669}"/>
                </a:ext>
              </a:extLst>
            </p:cNvPr>
            <p:cNvSpPr txBox="1"/>
            <p:nvPr/>
          </p:nvSpPr>
          <p:spPr>
            <a:xfrm>
              <a:off x="1419845" y="2420381"/>
              <a:ext cx="346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2</a:t>
              </a:r>
              <a:endParaRPr lang="ko-KR" altLang="en-US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ABDF756-702A-4538-A248-87E4E22DCACE}"/>
              </a:ext>
            </a:extLst>
          </p:cNvPr>
          <p:cNvSpPr txBox="1"/>
          <p:nvPr/>
        </p:nvSpPr>
        <p:spPr>
          <a:xfrm>
            <a:off x="5959583" y="6537306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3</a:t>
            </a:r>
            <a:endParaRPr lang="ko-KR" altLang="en-US" sz="10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38" name="제목 1">
            <a:extLst>
              <a:ext uri="{FF2B5EF4-FFF2-40B4-BE49-F238E27FC236}">
                <a16:creationId xmlns:a16="http://schemas.microsoft.com/office/drawing/2014/main" id="{7E4624F3-B955-4012-8750-F1D87FCED76F}"/>
              </a:ext>
            </a:extLst>
          </p:cNvPr>
          <p:cNvSpPr txBox="1">
            <a:spLocks/>
          </p:cNvSpPr>
          <p:nvPr/>
        </p:nvSpPr>
        <p:spPr>
          <a:xfrm>
            <a:off x="10324455" y="6505008"/>
            <a:ext cx="1525289" cy="294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2023 </a:t>
            </a:r>
            <a:r>
              <a:rPr lang="ko-KR" altLang="en-US" sz="1000" dirty="0" err="1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재창업</a:t>
            </a:r>
            <a:r>
              <a:rPr lang="ko-KR" altLang="en-US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IR </a:t>
            </a:r>
            <a:r>
              <a:rPr lang="ko-KR" altLang="en-US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발표</a:t>
            </a:r>
          </a:p>
        </p:txBody>
      </p:sp>
    </p:spTree>
    <p:extLst>
      <p:ext uri="{BB962C8B-B14F-4D97-AF65-F5344CB8AC3E}">
        <p14:creationId xmlns:p14="http://schemas.microsoft.com/office/powerpoint/2010/main" val="1760839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래픽 24">
            <a:extLst>
              <a:ext uri="{FF2B5EF4-FFF2-40B4-BE49-F238E27FC236}">
                <a16:creationId xmlns:a16="http://schemas.microsoft.com/office/drawing/2014/main" id="{66130FFC-6AC4-44A0-9235-7842BB73F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905829"/>
            <a:ext cx="12191999" cy="2844800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6F06C99E-4807-4116-8698-8C8CC34A29C5}"/>
              </a:ext>
            </a:extLst>
          </p:cNvPr>
          <p:cNvSpPr/>
          <p:nvPr/>
        </p:nvSpPr>
        <p:spPr>
          <a:xfrm>
            <a:off x="0" y="5771635"/>
            <a:ext cx="12192000" cy="1086365"/>
          </a:xfrm>
          <a:prstGeom prst="rect">
            <a:avLst/>
          </a:prstGeom>
          <a:gradFill>
            <a:gsLst>
              <a:gs pos="100000">
                <a:schemeClr val="bg1"/>
              </a:gs>
              <a:gs pos="57000">
                <a:srgbClr val="FFFFFF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F2F77169-521D-409A-86E5-457F6986C2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29082" b="29082"/>
          <a:stretch/>
        </p:blipFill>
        <p:spPr>
          <a:xfrm>
            <a:off x="5460475" y="-1"/>
            <a:ext cx="6731525" cy="1447799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4BB9282-6925-4AB1-8DCF-49C20AA8FE85}"/>
              </a:ext>
            </a:extLst>
          </p:cNvPr>
          <p:cNvSpPr/>
          <p:nvPr/>
        </p:nvSpPr>
        <p:spPr>
          <a:xfrm>
            <a:off x="0" y="-1"/>
            <a:ext cx="12192000" cy="1447799"/>
          </a:xfrm>
          <a:prstGeom prst="rect">
            <a:avLst/>
          </a:prstGeom>
          <a:gradFill>
            <a:gsLst>
              <a:gs pos="38000">
                <a:srgbClr val="000000"/>
              </a:gs>
              <a:gs pos="100000">
                <a:schemeClr val="tx1">
                  <a:alpha val="32000"/>
                </a:schemeClr>
              </a:gs>
              <a:gs pos="0">
                <a:schemeClr val="tx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48D1ED2-1F43-491F-A3F7-FD2C598D78EF}"/>
              </a:ext>
            </a:extLst>
          </p:cNvPr>
          <p:cNvSpPr txBox="1">
            <a:spLocks/>
          </p:cNvSpPr>
          <p:nvPr/>
        </p:nvSpPr>
        <p:spPr>
          <a:xfrm>
            <a:off x="582386" y="495425"/>
            <a:ext cx="3027589" cy="294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03</a:t>
            </a:r>
            <a:r>
              <a:rPr lang="en-US" altLang="ko-KR" sz="2800" b="1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</a:t>
            </a:r>
            <a:r>
              <a:rPr lang="ko-KR" altLang="en-US" sz="2800" b="1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솔루션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024E68AD-A9C1-4D0E-8B30-5FCE82D7448D}"/>
              </a:ext>
            </a:extLst>
          </p:cNvPr>
          <p:cNvSpPr/>
          <p:nvPr/>
        </p:nvSpPr>
        <p:spPr>
          <a:xfrm>
            <a:off x="290286" y="1181100"/>
            <a:ext cx="11611428" cy="6152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EA7AC81-40DD-45B9-81A6-8E97963765F0}"/>
              </a:ext>
            </a:extLst>
          </p:cNvPr>
          <p:cNvCxnSpPr/>
          <p:nvPr/>
        </p:nvCxnSpPr>
        <p:spPr>
          <a:xfrm>
            <a:off x="290286" y="6438900"/>
            <a:ext cx="11611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D62A29-CB41-4A71-B546-B50BAB638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823" y="1441860"/>
            <a:ext cx="10558351" cy="841223"/>
          </a:xfrm>
        </p:spPr>
        <p:txBody>
          <a:bodyPr>
            <a:noAutofit/>
          </a:bodyPr>
          <a:lstStyle/>
          <a:p>
            <a:r>
              <a:rPr lang="ko-KR" altLang="en-US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사업아이템이 타깃고객의 충족되지 않는 니즈를 어떤 식으로 해소할 수 있는 지 체계적으로 작성</a:t>
            </a:r>
            <a:r>
              <a:rPr lang="en-US" altLang="ko-KR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. </a:t>
            </a:r>
          </a:p>
          <a:p>
            <a:pPr marL="0" indent="0">
              <a:buNone/>
            </a:pPr>
            <a:r>
              <a:rPr lang="en-US" altLang="ko-KR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  </a:t>
            </a:r>
            <a:r>
              <a:rPr lang="ko-KR" altLang="en-US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가설을 세우고 검증한 결과를 제시</a:t>
            </a:r>
            <a:endParaRPr lang="en-US" altLang="ko-KR" sz="1800" dirty="0">
              <a:solidFill>
                <a:srgbClr val="0070C0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r>
              <a:rPr lang="ko-KR" altLang="en-US" sz="1800" dirty="0">
                <a:solidFill>
                  <a:srgbClr val="0070C0"/>
                </a:solidFill>
              </a:rPr>
              <a:t>예시 참고 </a:t>
            </a:r>
            <a:r>
              <a:rPr lang="en-US" altLang="ko-KR" sz="1800" dirty="0">
                <a:solidFill>
                  <a:srgbClr val="0070C0"/>
                </a:solidFill>
              </a:rPr>
              <a:t>/ </a:t>
            </a:r>
            <a:r>
              <a:rPr lang="ko-KR" altLang="en-US" sz="1800" dirty="0">
                <a:solidFill>
                  <a:srgbClr val="0070C0"/>
                </a:solidFill>
              </a:rPr>
              <a:t>작성 후 해당 내용은 삭제 </a:t>
            </a:r>
            <a:endParaRPr lang="en-US" altLang="ko-KR" sz="1800" dirty="0">
              <a:solidFill>
                <a:srgbClr val="0070C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BDF756-702A-4538-A248-87E4E22DCACE}"/>
              </a:ext>
            </a:extLst>
          </p:cNvPr>
          <p:cNvSpPr txBox="1"/>
          <p:nvPr/>
        </p:nvSpPr>
        <p:spPr>
          <a:xfrm>
            <a:off x="5959583" y="6537306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3</a:t>
            </a:r>
            <a:endParaRPr lang="ko-KR" altLang="en-US" sz="10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38" name="제목 1">
            <a:extLst>
              <a:ext uri="{FF2B5EF4-FFF2-40B4-BE49-F238E27FC236}">
                <a16:creationId xmlns:a16="http://schemas.microsoft.com/office/drawing/2014/main" id="{7E4624F3-B955-4012-8750-F1D87FCED76F}"/>
              </a:ext>
            </a:extLst>
          </p:cNvPr>
          <p:cNvSpPr txBox="1">
            <a:spLocks/>
          </p:cNvSpPr>
          <p:nvPr/>
        </p:nvSpPr>
        <p:spPr>
          <a:xfrm>
            <a:off x="10324455" y="6505008"/>
            <a:ext cx="1525289" cy="294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2023 </a:t>
            </a:r>
            <a:r>
              <a:rPr lang="ko-KR" altLang="en-US" sz="1000" dirty="0" err="1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재창업</a:t>
            </a:r>
            <a:r>
              <a:rPr lang="ko-KR" altLang="en-US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IR </a:t>
            </a:r>
            <a:r>
              <a:rPr lang="ko-KR" altLang="en-US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발표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50DD83-87EB-4E9C-B714-04A99DD3D80C}"/>
              </a:ext>
            </a:extLst>
          </p:cNvPr>
          <p:cNvSpPr txBox="1"/>
          <p:nvPr/>
        </p:nvSpPr>
        <p:spPr>
          <a:xfrm>
            <a:off x="1393568" y="3667932"/>
            <a:ext cx="4429602" cy="134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6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국내에서 가장 빠른 ‘샛별배송</a:t>
            </a:r>
            <a:r>
              <a:rPr lang="en-US" altLang="ko-KR" sz="16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’ </a:t>
            </a:r>
            <a:r>
              <a:rPr lang="ko-KR" altLang="en-US" sz="16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시스템을 구축하여 밤 </a:t>
            </a:r>
            <a:r>
              <a:rPr lang="en-US" altLang="ko-KR" sz="16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11</a:t>
            </a:r>
            <a:r>
              <a:rPr lang="ko-KR" altLang="en-US" sz="16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시까지 주문이 완료된 상품을 다음날 </a:t>
            </a:r>
            <a:endParaRPr lang="en-US" altLang="ko-KR" sz="16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6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아침 </a:t>
            </a:r>
            <a:r>
              <a:rPr lang="en-US" altLang="ko-KR" sz="16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7</a:t>
            </a:r>
            <a:r>
              <a:rPr lang="ko-KR" altLang="en-US" sz="16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시 이전까지 배송하여 저녁에 주문한</a:t>
            </a:r>
            <a:endParaRPr lang="en-US" altLang="ko-KR" sz="16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6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상품으로 아침 식사를 만들 수 있음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9A5E5ACE-B870-4237-B743-02487C2A2301}"/>
              </a:ext>
            </a:extLst>
          </p:cNvPr>
          <p:cNvSpPr/>
          <p:nvPr/>
        </p:nvSpPr>
        <p:spPr>
          <a:xfrm>
            <a:off x="1134011" y="2666999"/>
            <a:ext cx="4825572" cy="510398"/>
          </a:xfrm>
          <a:prstGeom prst="roundRect">
            <a:avLst>
              <a:gd name="adj" fmla="val 50000"/>
            </a:avLst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1. </a:t>
            </a:r>
            <a:r>
              <a:rPr lang="ko-KR" altLang="en-US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마켓컬리</a:t>
            </a:r>
            <a:endParaRPr lang="ko-KR" altLang="en-US" dirty="0"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60469536-B215-4C88-B73C-97C7B60FC9CA}"/>
              </a:ext>
            </a:extLst>
          </p:cNvPr>
          <p:cNvCxnSpPr>
            <a:cxnSpLocks/>
          </p:cNvCxnSpPr>
          <p:nvPr/>
        </p:nvCxnSpPr>
        <p:spPr>
          <a:xfrm>
            <a:off x="1153061" y="3354941"/>
            <a:ext cx="0" cy="2121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4A75E09-56C0-4CFC-A244-DBC65CEB6083}"/>
              </a:ext>
            </a:extLst>
          </p:cNvPr>
          <p:cNvSpPr txBox="1"/>
          <p:nvPr/>
        </p:nvSpPr>
        <p:spPr>
          <a:xfrm>
            <a:off x="6459646" y="3667932"/>
            <a:ext cx="4429602" cy="134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6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도축 후 </a:t>
            </a:r>
            <a:r>
              <a:rPr lang="en-US" altLang="ko-KR" sz="16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4</a:t>
            </a:r>
            <a:r>
              <a:rPr lang="ko-KR" altLang="en-US" sz="16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일 이내의 돼지고기</a:t>
            </a:r>
            <a:r>
              <a:rPr lang="en-US" altLang="ko-KR" sz="16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1600" dirty="0" err="1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도뎨</a:t>
            </a:r>
            <a:r>
              <a:rPr lang="ko-KR" altLang="en-US" sz="16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당일의 닭</a:t>
            </a:r>
            <a:r>
              <a:rPr lang="en-US" altLang="ko-KR" sz="16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</a:p>
          <a:p>
            <a:pPr algn="ctr">
              <a:lnSpc>
                <a:spcPct val="130000"/>
              </a:lnSpc>
            </a:pPr>
            <a:r>
              <a:rPr lang="ko-KR" altLang="en-US" sz="16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산란 직후의 달걀을 온라인을 통해 소비자에게 </a:t>
            </a:r>
            <a:endParaRPr lang="en-US" altLang="ko-KR" sz="16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6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직접 제공하여 생산자 중심의 신선식품 시장을 </a:t>
            </a:r>
            <a:endParaRPr lang="en-US" altLang="ko-KR" sz="16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6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소비자 중심으로 </a:t>
            </a:r>
            <a:r>
              <a:rPr lang="ko-KR" altLang="en-US" sz="1600" dirty="0" err="1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바꿔나감</a:t>
            </a:r>
            <a:endParaRPr lang="ko-KR" altLang="en-US" sz="16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FBBE6F22-9172-4879-8897-C88B502C1791}"/>
              </a:ext>
            </a:extLst>
          </p:cNvPr>
          <p:cNvSpPr/>
          <p:nvPr/>
        </p:nvSpPr>
        <p:spPr>
          <a:xfrm>
            <a:off x="6200089" y="2666999"/>
            <a:ext cx="4825572" cy="510398"/>
          </a:xfrm>
          <a:prstGeom prst="roundRect">
            <a:avLst>
              <a:gd name="adj" fmla="val 50000"/>
            </a:avLst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2. </a:t>
            </a:r>
            <a:r>
              <a:rPr lang="ko-KR" altLang="en-US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정육각</a:t>
            </a:r>
            <a:endParaRPr lang="ko-KR" altLang="en-US" dirty="0"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01F93E5D-498A-4CFF-AE2E-D8138B5FD3B2}"/>
              </a:ext>
            </a:extLst>
          </p:cNvPr>
          <p:cNvCxnSpPr>
            <a:cxnSpLocks/>
          </p:cNvCxnSpPr>
          <p:nvPr/>
        </p:nvCxnSpPr>
        <p:spPr>
          <a:xfrm>
            <a:off x="11067359" y="3354941"/>
            <a:ext cx="0" cy="2121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6BA714DF-A42E-48A5-B3E6-56A405821D4C}"/>
              </a:ext>
            </a:extLst>
          </p:cNvPr>
          <p:cNvCxnSpPr>
            <a:cxnSpLocks/>
          </p:cNvCxnSpPr>
          <p:nvPr/>
        </p:nvCxnSpPr>
        <p:spPr>
          <a:xfrm>
            <a:off x="6096003" y="3354941"/>
            <a:ext cx="0" cy="2121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822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래픽 24">
            <a:extLst>
              <a:ext uri="{FF2B5EF4-FFF2-40B4-BE49-F238E27FC236}">
                <a16:creationId xmlns:a16="http://schemas.microsoft.com/office/drawing/2014/main" id="{66130FFC-6AC4-44A0-9235-7842BB73F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905829"/>
            <a:ext cx="12191999" cy="2844800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6F06C99E-4807-4116-8698-8C8CC34A29C5}"/>
              </a:ext>
            </a:extLst>
          </p:cNvPr>
          <p:cNvSpPr/>
          <p:nvPr/>
        </p:nvSpPr>
        <p:spPr>
          <a:xfrm>
            <a:off x="0" y="5771635"/>
            <a:ext cx="12192000" cy="1086365"/>
          </a:xfrm>
          <a:prstGeom prst="rect">
            <a:avLst/>
          </a:prstGeom>
          <a:gradFill>
            <a:gsLst>
              <a:gs pos="100000">
                <a:schemeClr val="bg1"/>
              </a:gs>
              <a:gs pos="57000">
                <a:srgbClr val="FFFFFF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F2F77169-521D-409A-86E5-457F6986C2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29082" b="29082"/>
          <a:stretch/>
        </p:blipFill>
        <p:spPr>
          <a:xfrm>
            <a:off x="5460475" y="-1"/>
            <a:ext cx="6731525" cy="1447799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4BB9282-6925-4AB1-8DCF-49C20AA8FE85}"/>
              </a:ext>
            </a:extLst>
          </p:cNvPr>
          <p:cNvSpPr/>
          <p:nvPr/>
        </p:nvSpPr>
        <p:spPr>
          <a:xfrm>
            <a:off x="0" y="-1"/>
            <a:ext cx="12192000" cy="1447799"/>
          </a:xfrm>
          <a:prstGeom prst="rect">
            <a:avLst/>
          </a:prstGeom>
          <a:gradFill>
            <a:gsLst>
              <a:gs pos="38000">
                <a:srgbClr val="000000"/>
              </a:gs>
              <a:gs pos="100000">
                <a:schemeClr val="tx1">
                  <a:alpha val="32000"/>
                </a:schemeClr>
              </a:gs>
              <a:gs pos="0">
                <a:schemeClr val="tx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48D1ED2-1F43-491F-A3F7-FD2C598D78EF}"/>
              </a:ext>
            </a:extLst>
          </p:cNvPr>
          <p:cNvSpPr txBox="1">
            <a:spLocks/>
          </p:cNvSpPr>
          <p:nvPr/>
        </p:nvSpPr>
        <p:spPr>
          <a:xfrm>
            <a:off x="582386" y="495425"/>
            <a:ext cx="3027589" cy="294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04</a:t>
            </a:r>
            <a:r>
              <a:rPr lang="en-US" altLang="ko-KR" sz="2800" b="1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</a:t>
            </a:r>
            <a:r>
              <a:rPr lang="ko-KR" altLang="en-US" sz="2800" b="1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목표시장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024E68AD-A9C1-4D0E-8B30-5FCE82D7448D}"/>
              </a:ext>
            </a:extLst>
          </p:cNvPr>
          <p:cNvSpPr/>
          <p:nvPr/>
        </p:nvSpPr>
        <p:spPr>
          <a:xfrm>
            <a:off x="290286" y="1181100"/>
            <a:ext cx="11611428" cy="6152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EA7AC81-40DD-45B9-81A6-8E97963765F0}"/>
              </a:ext>
            </a:extLst>
          </p:cNvPr>
          <p:cNvCxnSpPr/>
          <p:nvPr/>
        </p:nvCxnSpPr>
        <p:spPr>
          <a:xfrm>
            <a:off x="290286" y="6438900"/>
            <a:ext cx="11611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D62A29-CB41-4A71-B546-B50BAB638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823" y="1516311"/>
            <a:ext cx="10558351" cy="841223"/>
          </a:xfrm>
        </p:spPr>
        <p:txBody>
          <a:bodyPr>
            <a:noAutofit/>
          </a:bodyPr>
          <a:lstStyle/>
          <a:p>
            <a:r>
              <a:rPr lang="ko-KR" altLang="en-US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사업아이템을 제공할 타깃 시장을 명확하게 정하고</a:t>
            </a:r>
            <a:r>
              <a:rPr lang="en-US" altLang="ko-KR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해당 시장역에서 전체 시장 규모</a:t>
            </a:r>
            <a:r>
              <a:rPr lang="en-US" altLang="ko-KR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/</a:t>
            </a:r>
            <a:r>
              <a:rPr lang="ko-KR" altLang="en-US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매출액</a:t>
            </a:r>
            <a:r>
              <a:rPr lang="en-US" altLang="ko-KR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/</a:t>
            </a:r>
            <a:r>
              <a:rPr lang="ko-KR" altLang="en-US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가입자 등 </a:t>
            </a:r>
            <a:r>
              <a:rPr lang="ko-KR" altLang="en-US" sz="1800" dirty="0">
                <a:solidFill>
                  <a:srgbClr val="0070C0"/>
                </a:solidFill>
              </a:rPr>
              <a:t>측면에서 작성</a:t>
            </a:r>
            <a:endParaRPr lang="en-US" altLang="ko-KR" sz="1800" dirty="0">
              <a:solidFill>
                <a:srgbClr val="0070C0"/>
              </a:solidFill>
            </a:endParaRPr>
          </a:p>
          <a:p>
            <a:r>
              <a:rPr lang="ko-KR" altLang="en-US" sz="1800" dirty="0">
                <a:solidFill>
                  <a:srgbClr val="0070C0"/>
                </a:solidFill>
              </a:rPr>
              <a:t>예시 참고 </a:t>
            </a:r>
            <a:r>
              <a:rPr lang="en-US" altLang="ko-KR" sz="1800" dirty="0">
                <a:solidFill>
                  <a:srgbClr val="0070C0"/>
                </a:solidFill>
              </a:rPr>
              <a:t>/ </a:t>
            </a:r>
            <a:r>
              <a:rPr lang="ko-KR" altLang="en-US" sz="1800" dirty="0">
                <a:solidFill>
                  <a:srgbClr val="0070C0"/>
                </a:solidFill>
              </a:rPr>
              <a:t>작성 후 해당 내용은 삭제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BDF756-702A-4538-A248-87E4E22DCACE}"/>
              </a:ext>
            </a:extLst>
          </p:cNvPr>
          <p:cNvSpPr txBox="1"/>
          <p:nvPr/>
        </p:nvSpPr>
        <p:spPr>
          <a:xfrm>
            <a:off x="5959583" y="6537306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3</a:t>
            </a:r>
            <a:endParaRPr lang="ko-KR" altLang="en-US" sz="10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38" name="제목 1">
            <a:extLst>
              <a:ext uri="{FF2B5EF4-FFF2-40B4-BE49-F238E27FC236}">
                <a16:creationId xmlns:a16="http://schemas.microsoft.com/office/drawing/2014/main" id="{7E4624F3-B955-4012-8750-F1D87FCED76F}"/>
              </a:ext>
            </a:extLst>
          </p:cNvPr>
          <p:cNvSpPr txBox="1">
            <a:spLocks/>
          </p:cNvSpPr>
          <p:nvPr/>
        </p:nvSpPr>
        <p:spPr>
          <a:xfrm>
            <a:off x="10324455" y="6505008"/>
            <a:ext cx="1525289" cy="294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2023 </a:t>
            </a:r>
            <a:r>
              <a:rPr lang="ko-KR" altLang="en-US" sz="1000" dirty="0" err="1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재창업</a:t>
            </a:r>
            <a:r>
              <a:rPr lang="ko-KR" altLang="en-US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IR </a:t>
            </a:r>
            <a:r>
              <a:rPr lang="ko-KR" altLang="en-US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발표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5DF55863-9B78-461B-BA50-2A569C7A9A39}"/>
              </a:ext>
            </a:extLst>
          </p:cNvPr>
          <p:cNvGrpSpPr/>
          <p:nvPr/>
        </p:nvGrpSpPr>
        <p:grpSpPr>
          <a:xfrm>
            <a:off x="2985047" y="2166137"/>
            <a:ext cx="5949072" cy="1900282"/>
            <a:chOff x="2800263" y="2311310"/>
            <a:chExt cx="6998147" cy="2235383"/>
          </a:xfrm>
        </p:grpSpPr>
        <p:sp>
          <p:nvSpPr>
            <p:cNvPr id="7" name="사다리꼴 6">
              <a:extLst>
                <a:ext uri="{FF2B5EF4-FFF2-40B4-BE49-F238E27FC236}">
                  <a16:creationId xmlns:a16="http://schemas.microsoft.com/office/drawing/2014/main" id="{B667E145-A891-46B5-A106-73E08EAD7EA9}"/>
                </a:ext>
              </a:extLst>
            </p:cNvPr>
            <p:cNvSpPr/>
            <p:nvPr/>
          </p:nvSpPr>
          <p:spPr>
            <a:xfrm rot="16200000">
              <a:off x="3614364" y="2266579"/>
              <a:ext cx="1667621" cy="2343146"/>
            </a:xfrm>
            <a:prstGeom prst="trapezoid">
              <a:avLst/>
            </a:prstGeom>
            <a:gradFill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endParaRPr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73A1C23B-909A-435F-94BF-9964F07FD675}"/>
                </a:ext>
              </a:extLst>
            </p:cNvPr>
            <p:cNvSpPr/>
            <p:nvPr/>
          </p:nvSpPr>
          <p:spPr>
            <a:xfrm>
              <a:off x="2800263" y="2809526"/>
              <a:ext cx="1238950" cy="1238948"/>
            </a:xfrm>
            <a:prstGeom prst="ellipse">
              <a:avLst/>
            </a:prstGeom>
            <a:solidFill>
              <a:srgbClr val="E3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SOM</a:t>
              </a:r>
            </a:p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4</a:t>
              </a:r>
              <a:r>
                <a:rPr lang="ko-KR" altLang="en-US" sz="1100" dirty="0">
                  <a:solidFill>
                    <a:schemeClr val="bg1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백만명</a:t>
              </a:r>
            </a:p>
          </p:txBody>
        </p:sp>
        <p:sp>
          <p:nvSpPr>
            <p:cNvPr id="24" name="사다리꼴 23">
              <a:extLst>
                <a:ext uri="{FF2B5EF4-FFF2-40B4-BE49-F238E27FC236}">
                  <a16:creationId xmlns:a16="http://schemas.microsoft.com/office/drawing/2014/main" id="{4D7AC22C-A11C-410A-ACAF-384EFAE8832C}"/>
                </a:ext>
              </a:extLst>
            </p:cNvPr>
            <p:cNvSpPr/>
            <p:nvPr/>
          </p:nvSpPr>
          <p:spPr>
            <a:xfrm rot="16200000">
              <a:off x="6118000" y="2266579"/>
              <a:ext cx="1961018" cy="2343146"/>
            </a:xfrm>
            <a:prstGeom prst="trapezoid">
              <a:avLst/>
            </a:prstGeom>
            <a:gradFill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69D7DDEB-6A44-4646-980C-0FF57B7824F8}"/>
                </a:ext>
              </a:extLst>
            </p:cNvPr>
            <p:cNvSpPr/>
            <p:nvPr/>
          </p:nvSpPr>
          <p:spPr>
            <a:xfrm>
              <a:off x="7563023" y="2311310"/>
              <a:ext cx="2235387" cy="223538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TAM</a:t>
              </a:r>
            </a:p>
            <a:p>
              <a:pPr algn="ctr"/>
              <a:r>
                <a:rPr lang="en-US" altLang="ko-KR" dirty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4</a:t>
              </a:r>
              <a:r>
                <a:rPr lang="ko-KR" altLang="en-US" dirty="0" err="1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천만명</a:t>
              </a:r>
              <a:endParaRPr lang="ko-KR" altLang="en-US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2362D5A1-5679-4899-A28D-783C8C25495F}"/>
                </a:ext>
              </a:extLst>
            </p:cNvPr>
            <p:cNvSpPr/>
            <p:nvPr/>
          </p:nvSpPr>
          <p:spPr>
            <a:xfrm>
              <a:off x="4905357" y="2571733"/>
              <a:ext cx="1714533" cy="171453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bg1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SAM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1</a:t>
              </a:r>
              <a:r>
                <a:rPr lang="ko-KR" altLang="en-US" dirty="0" err="1">
                  <a:solidFill>
                    <a:schemeClr val="bg1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천만명</a:t>
              </a:r>
              <a:endParaRPr lang="ko-KR" altLang="en-US" dirty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endParaRPr>
            </a:p>
          </p:txBody>
        </p:sp>
      </p:grp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626D0572-36B6-421E-AEA5-DF7E6EAB66CA}"/>
              </a:ext>
            </a:extLst>
          </p:cNvPr>
          <p:cNvSpPr/>
          <p:nvPr/>
        </p:nvSpPr>
        <p:spPr>
          <a:xfrm>
            <a:off x="1649722" y="4363169"/>
            <a:ext cx="2850063" cy="1482231"/>
          </a:xfrm>
          <a:prstGeom prst="roundRect">
            <a:avLst>
              <a:gd name="adj" fmla="val 12171"/>
            </a:avLst>
          </a:prstGeom>
          <a:solidFill>
            <a:schemeClr val="bg1"/>
          </a:solidFill>
          <a:ln>
            <a:solidFill>
              <a:srgbClr val="E3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rgbClr val="E37979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유효시장내에서 가능한 초기 </a:t>
            </a:r>
            <a:r>
              <a:rPr lang="ko-KR" altLang="en-US" sz="1600" dirty="0" err="1">
                <a:solidFill>
                  <a:srgbClr val="E37979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핵심타깃의</a:t>
            </a:r>
            <a:r>
              <a:rPr lang="ko-KR" altLang="en-US" sz="1600" dirty="0">
                <a:solidFill>
                  <a:srgbClr val="E37979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시장규모</a:t>
            </a:r>
            <a:endParaRPr lang="en-US" altLang="ko-KR" sz="1600" dirty="0">
              <a:solidFill>
                <a:srgbClr val="E37979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algn="ctr"/>
            <a:endParaRPr lang="en-US" altLang="ko-KR" sz="1600" dirty="0">
              <a:solidFill>
                <a:srgbClr val="E37979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algn="ctr"/>
            <a:r>
              <a:rPr lang="en-US" altLang="ko-KR" sz="1400" dirty="0">
                <a:solidFill>
                  <a:schemeClr val="tx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50</a:t>
            </a:r>
            <a:r>
              <a:rPr lang="ko-KR" altLang="en-US" sz="1400" dirty="0">
                <a:solidFill>
                  <a:schemeClr val="tx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대</a:t>
            </a:r>
            <a:r>
              <a:rPr lang="en-US" altLang="ko-KR" sz="1400" dirty="0">
                <a:solidFill>
                  <a:schemeClr val="tx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~60</a:t>
            </a:r>
            <a:r>
              <a:rPr lang="ko-KR" altLang="en-US" sz="1400" dirty="0">
                <a:solidFill>
                  <a:schemeClr val="tx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대 만성심환자 </a:t>
            </a:r>
            <a:r>
              <a:rPr lang="en-US" altLang="ko-KR" sz="1400" dirty="0">
                <a:solidFill>
                  <a:schemeClr val="tx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4</a:t>
            </a:r>
            <a:r>
              <a:rPr lang="ko-KR" altLang="en-US" sz="1400" dirty="0">
                <a:solidFill>
                  <a:schemeClr val="tx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백만명</a:t>
            </a: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9B5F7D46-5CDA-4E98-95A9-ECC1109B3830}"/>
              </a:ext>
            </a:extLst>
          </p:cNvPr>
          <p:cNvSpPr/>
          <p:nvPr/>
        </p:nvSpPr>
        <p:spPr>
          <a:xfrm>
            <a:off x="4688804" y="4363169"/>
            <a:ext cx="2850063" cy="1482231"/>
          </a:xfrm>
          <a:prstGeom prst="roundRect">
            <a:avLst>
              <a:gd name="adj" fmla="val 12171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우리제품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/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서비스로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100%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로 점유할 경우 시장 규모</a:t>
            </a:r>
            <a:endParaRPr lang="en-US" altLang="ko-KR" sz="1600" dirty="0">
              <a:solidFill>
                <a:srgbClr val="E37979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4</a:t>
            </a:r>
            <a:r>
              <a:rPr lang="ko-KR" altLang="en-US" sz="1400" dirty="0" err="1">
                <a:solidFill>
                  <a:schemeClr val="tx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천만명</a:t>
            </a:r>
            <a:r>
              <a:rPr lang="ko-KR" altLang="en-US" sz="1400" dirty="0">
                <a:solidFill>
                  <a:schemeClr val="tx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중에서 모바일 헬스케어 앱 사용자 </a:t>
            </a:r>
            <a:r>
              <a:rPr lang="en-US" altLang="ko-KR" sz="1400" dirty="0">
                <a:solidFill>
                  <a:schemeClr val="tx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1</a:t>
            </a:r>
            <a:r>
              <a:rPr lang="ko-KR" altLang="en-US" sz="1400" dirty="0" err="1">
                <a:solidFill>
                  <a:schemeClr val="tx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천만명</a:t>
            </a:r>
            <a:endParaRPr lang="ko-KR" altLang="en-US" sz="1400" dirty="0">
              <a:solidFill>
                <a:schemeClr val="tx1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4A592152-13DF-4791-AE7D-AE14417F2733}"/>
              </a:ext>
            </a:extLst>
          </p:cNvPr>
          <p:cNvSpPr/>
          <p:nvPr/>
        </p:nvSpPr>
        <p:spPr>
          <a:xfrm>
            <a:off x="7727886" y="4363169"/>
            <a:ext cx="2850063" cy="1482231"/>
          </a:xfrm>
          <a:prstGeom prst="roundRect">
            <a:avLst>
              <a:gd name="adj" fmla="val 12171"/>
            </a:avLst>
          </a:prstGeom>
          <a:solidFill>
            <a:schemeClr val="bg1"/>
          </a:solidFill>
          <a:ln>
            <a:solidFill>
              <a:srgbClr val="D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err="1">
                <a:solidFill>
                  <a:srgbClr val="D2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우리제품</a:t>
            </a:r>
            <a:r>
              <a:rPr lang="en-US" altLang="ko-KR" sz="1600" dirty="0">
                <a:solidFill>
                  <a:srgbClr val="D2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/</a:t>
            </a:r>
            <a:r>
              <a:rPr lang="ko-KR" altLang="en-US" sz="1600" dirty="0">
                <a:solidFill>
                  <a:srgbClr val="D2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서비스와 연관된</a:t>
            </a:r>
            <a:endParaRPr lang="en-US" altLang="ko-KR" sz="1600" dirty="0">
              <a:solidFill>
                <a:srgbClr val="D2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algn="ctr"/>
            <a:r>
              <a:rPr lang="ko-KR" altLang="en-US" sz="1600" dirty="0">
                <a:solidFill>
                  <a:srgbClr val="D2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인접시장규모</a:t>
            </a:r>
            <a:endParaRPr lang="en-US" altLang="ko-KR" sz="1600" dirty="0">
              <a:solidFill>
                <a:srgbClr val="D2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algn="ctr"/>
            <a:endParaRPr lang="en-US" altLang="ko-KR" sz="1600" dirty="0">
              <a:solidFill>
                <a:srgbClr val="E37979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algn="ctr"/>
            <a:r>
              <a:rPr lang="ko-KR" altLang="en-US" sz="1400" dirty="0">
                <a:solidFill>
                  <a:schemeClr val="tx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국내 모바일 앱 사용자 </a:t>
            </a:r>
            <a:r>
              <a:rPr lang="en-US" altLang="ko-KR" sz="1400" dirty="0">
                <a:solidFill>
                  <a:schemeClr val="tx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4</a:t>
            </a:r>
            <a:r>
              <a:rPr lang="ko-KR" altLang="en-US" sz="1400" dirty="0" err="1">
                <a:solidFill>
                  <a:schemeClr val="tx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천만명</a:t>
            </a:r>
            <a:endParaRPr lang="ko-KR" altLang="en-US" sz="1400" dirty="0">
              <a:solidFill>
                <a:schemeClr val="tx1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065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래픽 24">
            <a:extLst>
              <a:ext uri="{FF2B5EF4-FFF2-40B4-BE49-F238E27FC236}">
                <a16:creationId xmlns:a16="http://schemas.microsoft.com/office/drawing/2014/main" id="{66130FFC-6AC4-44A0-9235-7842BB73F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905829"/>
            <a:ext cx="12191999" cy="2844800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6F06C99E-4807-4116-8698-8C8CC34A29C5}"/>
              </a:ext>
            </a:extLst>
          </p:cNvPr>
          <p:cNvSpPr/>
          <p:nvPr/>
        </p:nvSpPr>
        <p:spPr>
          <a:xfrm>
            <a:off x="0" y="5771635"/>
            <a:ext cx="12192000" cy="1086365"/>
          </a:xfrm>
          <a:prstGeom prst="rect">
            <a:avLst/>
          </a:prstGeom>
          <a:gradFill>
            <a:gsLst>
              <a:gs pos="100000">
                <a:schemeClr val="bg1"/>
              </a:gs>
              <a:gs pos="57000">
                <a:srgbClr val="FFFFFF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F2F77169-521D-409A-86E5-457F6986C2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29082" b="29082"/>
          <a:stretch/>
        </p:blipFill>
        <p:spPr>
          <a:xfrm>
            <a:off x="5460475" y="-1"/>
            <a:ext cx="6731525" cy="1447799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4BB9282-6925-4AB1-8DCF-49C20AA8FE85}"/>
              </a:ext>
            </a:extLst>
          </p:cNvPr>
          <p:cNvSpPr/>
          <p:nvPr/>
        </p:nvSpPr>
        <p:spPr>
          <a:xfrm>
            <a:off x="0" y="-1"/>
            <a:ext cx="12192000" cy="1447799"/>
          </a:xfrm>
          <a:prstGeom prst="rect">
            <a:avLst/>
          </a:prstGeom>
          <a:gradFill>
            <a:gsLst>
              <a:gs pos="38000">
                <a:srgbClr val="000000"/>
              </a:gs>
              <a:gs pos="100000">
                <a:schemeClr val="tx1">
                  <a:alpha val="32000"/>
                </a:schemeClr>
              </a:gs>
              <a:gs pos="0">
                <a:schemeClr val="tx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48D1ED2-1F43-491F-A3F7-FD2C598D78EF}"/>
              </a:ext>
            </a:extLst>
          </p:cNvPr>
          <p:cNvSpPr txBox="1">
            <a:spLocks/>
          </p:cNvSpPr>
          <p:nvPr/>
        </p:nvSpPr>
        <p:spPr>
          <a:xfrm>
            <a:off x="582386" y="495425"/>
            <a:ext cx="3027589" cy="294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05</a:t>
            </a:r>
            <a:r>
              <a:rPr lang="en-US" altLang="ko-KR" sz="2800" b="1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</a:t>
            </a:r>
            <a:r>
              <a:rPr lang="ko-KR" altLang="en-US" sz="2800" b="1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경쟁자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024E68AD-A9C1-4D0E-8B30-5FCE82D7448D}"/>
              </a:ext>
            </a:extLst>
          </p:cNvPr>
          <p:cNvSpPr/>
          <p:nvPr/>
        </p:nvSpPr>
        <p:spPr>
          <a:xfrm>
            <a:off x="290286" y="1181100"/>
            <a:ext cx="11611428" cy="6152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EA7AC81-40DD-45B9-81A6-8E97963765F0}"/>
              </a:ext>
            </a:extLst>
          </p:cNvPr>
          <p:cNvCxnSpPr/>
          <p:nvPr/>
        </p:nvCxnSpPr>
        <p:spPr>
          <a:xfrm>
            <a:off x="290286" y="6438900"/>
            <a:ext cx="11611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D62A29-CB41-4A71-B546-B50BAB638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526" y="1516311"/>
            <a:ext cx="9752114" cy="841223"/>
          </a:xfrm>
        </p:spPr>
        <p:txBody>
          <a:bodyPr>
            <a:noAutofit/>
          </a:bodyPr>
          <a:lstStyle/>
          <a:p>
            <a:r>
              <a:rPr lang="ko-KR" altLang="en-US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시장에서 경쟁하게 될 경쟁자 및 대체재를 정의하여 비교하고 장</a:t>
            </a:r>
            <a:r>
              <a:rPr lang="en-US" altLang="ko-KR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</a:t>
            </a:r>
            <a:r>
              <a:rPr lang="ko-KR" altLang="en-US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단점을 표로 정리하여 비교 </a:t>
            </a:r>
            <a:r>
              <a:rPr lang="ko-KR" altLang="en-US" sz="1800" dirty="0">
                <a:solidFill>
                  <a:srgbClr val="0070C0"/>
                </a:solidFill>
              </a:rPr>
              <a:t>분석</a:t>
            </a:r>
            <a:endParaRPr lang="en-US" altLang="ko-KR" sz="1800" dirty="0">
              <a:solidFill>
                <a:srgbClr val="0070C0"/>
              </a:solidFill>
            </a:endParaRPr>
          </a:p>
          <a:p>
            <a:r>
              <a:rPr lang="ko-KR" altLang="en-US" sz="1800" dirty="0">
                <a:solidFill>
                  <a:srgbClr val="0070C0"/>
                </a:solidFill>
              </a:rPr>
              <a:t>예시 참고 </a:t>
            </a:r>
            <a:r>
              <a:rPr lang="en-US" altLang="ko-KR" sz="1800" dirty="0">
                <a:solidFill>
                  <a:srgbClr val="0070C0"/>
                </a:solidFill>
              </a:rPr>
              <a:t>/ </a:t>
            </a:r>
            <a:r>
              <a:rPr lang="ko-KR" altLang="en-US" sz="1800" dirty="0">
                <a:solidFill>
                  <a:srgbClr val="0070C0"/>
                </a:solidFill>
              </a:rPr>
              <a:t>작성 후 해당 내용은 삭제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BDF756-702A-4538-A248-87E4E22DCACE}"/>
              </a:ext>
            </a:extLst>
          </p:cNvPr>
          <p:cNvSpPr txBox="1"/>
          <p:nvPr/>
        </p:nvSpPr>
        <p:spPr>
          <a:xfrm>
            <a:off x="5959583" y="6537306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3</a:t>
            </a:r>
            <a:endParaRPr lang="ko-KR" altLang="en-US" sz="10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38" name="제목 1">
            <a:extLst>
              <a:ext uri="{FF2B5EF4-FFF2-40B4-BE49-F238E27FC236}">
                <a16:creationId xmlns:a16="http://schemas.microsoft.com/office/drawing/2014/main" id="{7E4624F3-B955-4012-8750-F1D87FCED76F}"/>
              </a:ext>
            </a:extLst>
          </p:cNvPr>
          <p:cNvSpPr txBox="1">
            <a:spLocks/>
          </p:cNvSpPr>
          <p:nvPr/>
        </p:nvSpPr>
        <p:spPr>
          <a:xfrm>
            <a:off x="10324455" y="6505008"/>
            <a:ext cx="1525289" cy="294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2023 </a:t>
            </a:r>
            <a:r>
              <a:rPr lang="ko-KR" altLang="en-US" sz="1000" dirty="0" err="1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재창업</a:t>
            </a:r>
            <a:r>
              <a:rPr lang="ko-KR" altLang="en-US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IR </a:t>
            </a:r>
            <a:r>
              <a:rPr lang="ko-KR" altLang="en-US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발표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9711BEF6-5853-4C20-B256-D6336DEFB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09" y="2412271"/>
            <a:ext cx="8828577" cy="360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99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래픽 24">
            <a:extLst>
              <a:ext uri="{FF2B5EF4-FFF2-40B4-BE49-F238E27FC236}">
                <a16:creationId xmlns:a16="http://schemas.microsoft.com/office/drawing/2014/main" id="{66130FFC-6AC4-44A0-9235-7842BB73F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905829"/>
            <a:ext cx="12191999" cy="2844800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6F06C99E-4807-4116-8698-8C8CC34A29C5}"/>
              </a:ext>
            </a:extLst>
          </p:cNvPr>
          <p:cNvSpPr/>
          <p:nvPr/>
        </p:nvSpPr>
        <p:spPr>
          <a:xfrm>
            <a:off x="0" y="5771635"/>
            <a:ext cx="12192000" cy="1086365"/>
          </a:xfrm>
          <a:prstGeom prst="rect">
            <a:avLst/>
          </a:prstGeom>
          <a:gradFill>
            <a:gsLst>
              <a:gs pos="100000">
                <a:schemeClr val="bg1"/>
              </a:gs>
              <a:gs pos="57000">
                <a:srgbClr val="FFFFFF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F2F77169-521D-409A-86E5-457F6986C2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29082" b="29082"/>
          <a:stretch/>
        </p:blipFill>
        <p:spPr>
          <a:xfrm>
            <a:off x="5460475" y="-1"/>
            <a:ext cx="6731525" cy="1447799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4BB9282-6925-4AB1-8DCF-49C20AA8FE85}"/>
              </a:ext>
            </a:extLst>
          </p:cNvPr>
          <p:cNvSpPr/>
          <p:nvPr/>
        </p:nvSpPr>
        <p:spPr>
          <a:xfrm>
            <a:off x="0" y="-1"/>
            <a:ext cx="12192000" cy="1447799"/>
          </a:xfrm>
          <a:prstGeom prst="rect">
            <a:avLst/>
          </a:prstGeom>
          <a:gradFill>
            <a:gsLst>
              <a:gs pos="38000">
                <a:srgbClr val="000000"/>
              </a:gs>
              <a:gs pos="100000">
                <a:schemeClr val="tx1">
                  <a:alpha val="32000"/>
                </a:schemeClr>
              </a:gs>
              <a:gs pos="0">
                <a:schemeClr val="tx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48D1ED2-1F43-491F-A3F7-FD2C598D78EF}"/>
              </a:ext>
            </a:extLst>
          </p:cNvPr>
          <p:cNvSpPr txBox="1">
            <a:spLocks/>
          </p:cNvSpPr>
          <p:nvPr/>
        </p:nvSpPr>
        <p:spPr>
          <a:xfrm>
            <a:off x="582386" y="495425"/>
            <a:ext cx="3027589" cy="294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06</a:t>
            </a:r>
            <a:r>
              <a:rPr lang="ko-KR" altLang="en-US" sz="2800" b="1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차별화 전략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024E68AD-A9C1-4D0E-8B30-5FCE82D7448D}"/>
              </a:ext>
            </a:extLst>
          </p:cNvPr>
          <p:cNvSpPr/>
          <p:nvPr/>
        </p:nvSpPr>
        <p:spPr>
          <a:xfrm>
            <a:off x="290286" y="1181100"/>
            <a:ext cx="11611428" cy="6152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EA7AC81-40DD-45B9-81A6-8E97963765F0}"/>
              </a:ext>
            </a:extLst>
          </p:cNvPr>
          <p:cNvCxnSpPr/>
          <p:nvPr/>
        </p:nvCxnSpPr>
        <p:spPr>
          <a:xfrm>
            <a:off x="290286" y="6438900"/>
            <a:ext cx="11611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D62A29-CB41-4A71-B546-B50BAB638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659" y="1516311"/>
            <a:ext cx="9507632" cy="841223"/>
          </a:xfrm>
        </p:spPr>
        <p:txBody>
          <a:bodyPr>
            <a:noAutofit/>
          </a:bodyPr>
          <a:lstStyle/>
          <a:p>
            <a:r>
              <a:rPr lang="ko-KR" altLang="en-US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경쟁업체 분석 결과를 토대로 자사의 차별화 전략을 </a:t>
            </a:r>
            <a:r>
              <a:rPr lang="en-US" altLang="ko-KR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2~3</a:t>
            </a:r>
            <a:r>
              <a:rPr lang="ko-KR" altLang="en-US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가지 정리하여 </a:t>
            </a:r>
            <a:r>
              <a:rPr lang="ko-KR" altLang="en-US" sz="1800" dirty="0">
                <a:solidFill>
                  <a:srgbClr val="0070C0"/>
                </a:solidFill>
              </a:rPr>
              <a:t>기술</a:t>
            </a:r>
            <a:endParaRPr lang="en-US" altLang="ko-KR" sz="1800" dirty="0">
              <a:solidFill>
                <a:srgbClr val="0070C0"/>
              </a:solidFill>
            </a:endParaRPr>
          </a:p>
          <a:p>
            <a:r>
              <a:rPr lang="ko-KR" altLang="en-US" sz="1800" dirty="0">
                <a:solidFill>
                  <a:srgbClr val="0070C0"/>
                </a:solidFill>
              </a:rPr>
              <a:t>예시 참고 </a:t>
            </a:r>
            <a:r>
              <a:rPr lang="en-US" altLang="ko-KR" sz="1800" dirty="0">
                <a:solidFill>
                  <a:srgbClr val="0070C0"/>
                </a:solidFill>
              </a:rPr>
              <a:t>/ </a:t>
            </a:r>
            <a:r>
              <a:rPr lang="ko-KR" altLang="en-US" sz="1800" dirty="0">
                <a:solidFill>
                  <a:srgbClr val="0070C0"/>
                </a:solidFill>
              </a:rPr>
              <a:t>작성 후 해당 내용은 삭제 </a:t>
            </a:r>
            <a:endParaRPr lang="en-US" altLang="ko-KR" sz="1800" dirty="0">
              <a:solidFill>
                <a:srgbClr val="0070C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BDF756-702A-4538-A248-87E4E22DCACE}"/>
              </a:ext>
            </a:extLst>
          </p:cNvPr>
          <p:cNvSpPr txBox="1"/>
          <p:nvPr/>
        </p:nvSpPr>
        <p:spPr>
          <a:xfrm>
            <a:off x="5959583" y="6537306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3</a:t>
            </a:r>
            <a:endParaRPr lang="ko-KR" altLang="en-US" sz="10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38" name="제목 1">
            <a:extLst>
              <a:ext uri="{FF2B5EF4-FFF2-40B4-BE49-F238E27FC236}">
                <a16:creationId xmlns:a16="http://schemas.microsoft.com/office/drawing/2014/main" id="{7E4624F3-B955-4012-8750-F1D87FCED76F}"/>
              </a:ext>
            </a:extLst>
          </p:cNvPr>
          <p:cNvSpPr txBox="1">
            <a:spLocks/>
          </p:cNvSpPr>
          <p:nvPr/>
        </p:nvSpPr>
        <p:spPr>
          <a:xfrm>
            <a:off x="10324455" y="6505008"/>
            <a:ext cx="1525289" cy="294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2023 </a:t>
            </a:r>
            <a:r>
              <a:rPr lang="ko-KR" altLang="en-US" sz="1000" dirty="0" err="1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재창업</a:t>
            </a:r>
            <a:r>
              <a:rPr lang="ko-KR" altLang="en-US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IR </a:t>
            </a:r>
            <a:r>
              <a:rPr lang="ko-KR" altLang="en-US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발표</a:t>
            </a: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F9142EE2-DC74-489E-A4C2-68CEEB4087A0}"/>
              </a:ext>
            </a:extLst>
          </p:cNvPr>
          <p:cNvSpPr/>
          <p:nvPr/>
        </p:nvSpPr>
        <p:spPr>
          <a:xfrm>
            <a:off x="2623955" y="4235564"/>
            <a:ext cx="1380934" cy="138093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디자인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6542EF90-FF7B-44D8-B8F6-01AD6FA142E7}"/>
              </a:ext>
            </a:extLst>
          </p:cNvPr>
          <p:cNvSpPr/>
          <p:nvPr/>
        </p:nvSpPr>
        <p:spPr>
          <a:xfrm>
            <a:off x="4443313" y="4235564"/>
            <a:ext cx="1380934" cy="138093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성능</a:t>
            </a:r>
            <a:endParaRPr lang="ko-KR" altLang="en-US" dirty="0"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2BB99D9E-B10E-486E-AD46-F8761982EF36}"/>
              </a:ext>
            </a:extLst>
          </p:cNvPr>
          <p:cNvSpPr/>
          <p:nvPr/>
        </p:nvSpPr>
        <p:spPr>
          <a:xfrm>
            <a:off x="6262671" y="4235564"/>
            <a:ext cx="1380934" cy="138093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브랜드</a:t>
            </a:r>
            <a:endParaRPr lang="ko-KR" altLang="en-US" dirty="0"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43B78B16-638D-4892-BB30-E3349B2ACF52}"/>
              </a:ext>
            </a:extLst>
          </p:cNvPr>
          <p:cNvSpPr/>
          <p:nvPr/>
        </p:nvSpPr>
        <p:spPr>
          <a:xfrm>
            <a:off x="8082029" y="4235564"/>
            <a:ext cx="1380934" cy="138093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커스터</a:t>
            </a:r>
            <a:endParaRPr lang="en-US" altLang="ko-KR" dirty="0"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algn="ctr"/>
            <a:r>
              <a:rPr lang="ko-KR" altLang="en-US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마이징</a:t>
            </a:r>
            <a:endParaRPr lang="ko-KR" altLang="en-US" dirty="0"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A71B35A8-7BD8-4183-8ADB-346A753820AC}"/>
              </a:ext>
            </a:extLst>
          </p:cNvPr>
          <p:cNvSpPr/>
          <p:nvPr/>
        </p:nvSpPr>
        <p:spPr>
          <a:xfrm>
            <a:off x="2623955" y="2486345"/>
            <a:ext cx="1380934" cy="1380934"/>
          </a:xfrm>
          <a:prstGeom prst="ellipse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가격</a:t>
            </a: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2F42848C-EBEF-4134-8964-17C90E95D061}"/>
              </a:ext>
            </a:extLst>
          </p:cNvPr>
          <p:cNvSpPr/>
          <p:nvPr/>
        </p:nvSpPr>
        <p:spPr>
          <a:xfrm>
            <a:off x="4443313" y="2486345"/>
            <a:ext cx="1380934" cy="1380934"/>
          </a:xfrm>
          <a:prstGeom prst="ellipse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품질</a:t>
            </a: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E4317848-0278-41A4-AC0C-B717DB979C62}"/>
              </a:ext>
            </a:extLst>
          </p:cNvPr>
          <p:cNvSpPr/>
          <p:nvPr/>
        </p:nvSpPr>
        <p:spPr>
          <a:xfrm>
            <a:off x="6262671" y="2486345"/>
            <a:ext cx="1380934" cy="1380934"/>
          </a:xfrm>
          <a:prstGeom prst="ellipse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기능</a:t>
            </a: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213C3C9D-D199-470D-B1D6-727F731D8DB2}"/>
              </a:ext>
            </a:extLst>
          </p:cNvPr>
          <p:cNvSpPr/>
          <p:nvPr/>
        </p:nvSpPr>
        <p:spPr>
          <a:xfrm>
            <a:off x="8082029" y="2486345"/>
            <a:ext cx="1380934" cy="1380934"/>
          </a:xfrm>
          <a:prstGeom prst="ellipse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편의성</a:t>
            </a:r>
          </a:p>
        </p:txBody>
      </p:sp>
    </p:spTree>
    <p:extLst>
      <p:ext uri="{BB962C8B-B14F-4D97-AF65-F5344CB8AC3E}">
        <p14:creationId xmlns:p14="http://schemas.microsoft.com/office/powerpoint/2010/main" val="1930078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래픽 34">
            <a:extLst>
              <a:ext uri="{FF2B5EF4-FFF2-40B4-BE49-F238E27FC236}">
                <a16:creationId xmlns:a16="http://schemas.microsoft.com/office/drawing/2014/main" id="{AFB58C52-8DFF-4176-A7FF-FD39A216C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905829"/>
            <a:ext cx="12191999" cy="2844800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6F06C99E-4807-4116-8698-8C8CC34A29C5}"/>
              </a:ext>
            </a:extLst>
          </p:cNvPr>
          <p:cNvSpPr/>
          <p:nvPr/>
        </p:nvSpPr>
        <p:spPr>
          <a:xfrm>
            <a:off x="0" y="5771635"/>
            <a:ext cx="12192000" cy="1086365"/>
          </a:xfrm>
          <a:prstGeom prst="rect">
            <a:avLst/>
          </a:prstGeom>
          <a:gradFill>
            <a:gsLst>
              <a:gs pos="100000">
                <a:schemeClr val="bg1"/>
              </a:gs>
              <a:gs pos="57000">
                <a:srgbClr val="FFFFFF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F2F77169-521D-409A-86E5-457F6986C2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29082" b="29082"/>
          <a:stretch/>
        </p:blipFill>
        <p:spPr>
          <a:xfrm>
            <a:off x="5460475" y="-1"/>
            <a:ext cx="6731525" cy="1447799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4BB9282-6925-4AB1-8DCF-49C20AA8FE85}"/>
              </a:ext>
            </a:extLst>
          </p:cNvPr>
          <p:cNvSpPr/>
          <p:nvPr/>
        </p:nvSpPr>
        <p:spPr>
          <a:xfrm>
            <a:off x="0" y="-1"/>
            <a:ext cx="12192000" cy="1447799"/>
          </a:xfrm>
          <a:prstGeom prst="rect">
            <a:avLst/>
          </a:prstGeom>
          <a:gradFill>
            <a:gsLst>
              <a:gs pos="38000">
                <a:srgbClr val="000000"/>
              </a:gs>
              <a:gs pos="100000">
                <a:schemeClr val="tx1">
                  <a:alpha val="32000"/>
                </a:schemeClr>
              </a:gs>
              <a:gs pos="0">
                <a:schemeClr val="tx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48D1ED2-1F43-491F-A3F7-FD2C598D78EF}"/>
              </a:ext>
            </a:extLst>
          </p:cNvPr>
          <p:cNvSpPr txBox="1">
            <a:spLocks/>
          </p:cNvSpPr>
          <p:nvPr/>
        </p:nvSpPr>
        <p:spPr>
          <a:xfrm>
            <a:off x="582386" y="495425"/>
            <a:ext cx="3027589" cy="294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07</a:t>
            </a:r>
            <a:r>
              <a:rPr lang="en-US" altLang="ko-KR" sz="2800" b="1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</a:t>
            </a:r>
            <a:r>
              <a:rPr lang="ko-KR" altLang="en-US" sz="2800" b="1" dirty="0" err="1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팀구성</a:t>
            </a:r>
            <a:endParaRPr lang="ko-KR" altLang="en-US" sz="2800" b="1" dirty="0">
              <a:solidFill>
                <a:srgbClr val="FF000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024E68AD-A9C1-4D0E-8B30-5FCE82D7448D}"/>
              </a:ext>
            </a:extLst>
          </p:cNvPr>
          <p:cNvSpPr/>
          <p:nvPr/>
        </p:nvSpPr>
        <p:spPr>
          <a:xfrm>
            <a:off x="290286" y="1181100"/>
            <a:ext cx="11611428" cy="6152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EA7AC81-40DD-45B9-81A6-8E97963765F0}"/>
              </a:ext>
            </a:extLst>
          </p:cNvPr>
          <p:cNvCxnSpPr/>
          <p:nvPr/>
        </p:nvCxnSpPr>
        <p:spPr>
          <a:xfrm>
            <a:off x="290286" y="6438900"/>
            <a:ext cx="11611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D62A29-CB41-4A71-B546-B50BAB638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658" y="1516311"/>
            <a:ext cx="10875741" cy="841223"/>
          </a:xfrm>
        </p:spPr>
        <p:txBody>
          <a:bodyPr>
            <a:noAutofit/>
          </a:bodyPr>
          <a:lstStyle/>
          <a:p>
            <a:r>
              <a:rPr lang="ko-KR" altLang="en-US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제품을 개발하고</a:t>
            </a:r>
            <a:r>
              <a:rPr lang="en-US" altLang="ko-KR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1800" dirty="0" err="1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사업화하는</a:t>
            </a:r>
            <a:r>
              <a:rPr lang="ko-KR" altLang="en-US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데 최적의 팀으로 구성되어 있는지 판단함</a:t>
            </a:r>
            <a:r>
              <a:rPr lang="en-US" altLang="ko-KR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. </a:t>
            </a:r>
            <a:r>
              <a:rPr lang="ko-KR" altLang="en-US" sz="1800" dirty="0">
                <a:solidFill>
                  <a:srgbClr val="0070C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팀 구성원의 역할과 주특기 등을 작성</a:t>
            </a:r>
            <a:endParaRPr lang="en-US" altLang="ko-KR" sz="1800" dirty="0">
              <a:solidFill>
                <a:srgbClr val="0070C0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r>
              <a:rPr lang="ko-KR" altLang="en-US" sz="1800" dirty="0">
                <a:solidFill>
                  <a:srgbClr val="0070C0"/>
                </a:solidFill>
              </a:rPr>
              <a:t>예시 참고 </a:t>
            </a:r>
            <a:r>
              <a:rPr lang="en-US" altLang="ko-KR" sz="1800" dirty="0">
                <a:solidFill>
                  <a:srgbClr val="0070C0"/>
                </a:solidFill>
              </a:rPr>
              <a:t>/ </a:t>
            </a:r>
            <a:r>
              <a:rPr lang="ko-KR" altLang="en-US" sz="1800" dirty="0">
                <a:solidFill>
                  <a:srgbClr val="0070C0"/>
                </a:solidFill>
              </a:rPr>
              <a:t>작성 후 해당 내용은 삭제 </a:t>
            </a:r>
            <a:endParaRPr lang="ko-KR" altLang="en-US" sz="1800" dirty="0">
              <a:solidFill>
                <a:srgbClr val="0070C0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BDF756-702A-4538-A248-87E4E22DCACE}"/>
              </a:ext>
            </a:extLst>
          </p:cNvPr>
          <p:cNvSpPr txBox="1"/>
          <p:nvPr/>
        </p:nvSpPr>
        <p:spPr>
          <a:xfrm>
            <a:off x="5959583" y="6537306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3</a:t>
            </a:r>
            <a:endParaRPr lang="ko-KR" altLang="en-US" sz="10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38" name="제목 1">
            <a:extLst>
              <a:ext uri="{FF2B5EF4-FFF2-40B4-BE49-F238E27FC236}">
                <a16:creationId xmlns:a16="http://schemas.microsoft.com/office/drawing/2014/main" id="{7E4624F3-B955-4012-8750-F1D87FCED76F}"/>
              </a:ext>
            </a:extLst>
          </p:cNvPr>
          <p:cNvSpPr txBox="1">
            <a:spLocks/>
          </p:cNvSpPr>
          <p:nvPr/>
        </p:nvSpPr>
        <p:spPr>
          <a:xfrm>
            <a:off x="10324455" y="6505008"/>
            <a:ext cx="1525289" cy="294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2023 </a:t>
            </a:r>
            <a:r>
              <a:rPr lang="ko-KR" altLang="en-US" sz="1000" dirty="0" err="1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재창업</a:t>
            </a:r>
            <a:r>
              <a:rPr lang="ko-KR" altLang="en-US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IR </a:t>
            </a:r>
            <a:r>
              <a:rPr lang="ko-KR" altLang="en-US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발표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DE04C851-2812-4909-8CDF-EEEE88AA5603}"/>
              </a:ext>
            </a:extLst>
          </p:cNvPr>
          <p:cNvSpPr/>
          <p:nvPr/>
        </p:nvSpPr>
        <p:spPr>
          <a:xfrm>
            <a:off x="1457748" y="2678155"/>
            <a:ext cx="2892214" cy="4467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D20000"/>
              </a:gs>
              <a:gs pos="0">
                <a:srgbClr val="A40000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CEO </a:t>
            </a:r>
            <a:r>
              <a:rPr lang="ko-KR" altLang="en-US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홍길동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BF68CDA-F21F-47CC-9984-6BE1C2983E21}"/>
              </a:ext>
            </a:extLst>
          </p:cNvPr>
          <p:cNvSpPr/>
          <p:nvPr/>
        </p:nvSpPr>
        <p:spPr>
          <a:xfrm>
            <a:off x="1457748" y="3319653"/>
            <a:ext cx="2892214" cy="2118350"/>
          </a:xfrm>
          <a:prstGeom prst="roundRect">
            <a:avLst>
              <a:gd name="adj" fmla="val 5109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1B5617-4956-4EC8-BC28-AA47ED495CF7}"/>
              </a:ext>
            </a:extLst>
          </p:cNvPr>
          <p:cNvSpPr txBox="1"/>
          <p:nvPr/>
        </p:nvSpPr>
        <p:spPr>
          <a:xfrm>
            <a:off x="1684611" y="3483522"/>
            <a:ext cx="2438488" cy="1677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·  </a:t>
            </a:r>
            <a:r>
              <a:rPr lang="ko-KR" altLang="en-US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나이 </a:t>
            </a:r>
            <a:r>
              <a:rPr lang="en-US" altLang="ko-KR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: 34</a:t>
            </a:r>
            <a:r>
              <a:rPr lang="ko-KR" altLang="en-US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세</a:t>
            </a:r>
            <a:endParaRPr lang="en-US" altLang="ko-KR" sz="14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· </a:t>
            </a:r>
            <a:r>
              <a:rPr lang="ko-KR" altLang="en-US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서울대학교</a:t>
            </a:r>
            <a:endParaRPr lang="en-US" altLang="ko-KR" sz="14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· </a:t>
            </a:r>
            <a:r>
              <a:rPr lang="ko-KR" altLang="en-US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기계공학 전공</a:t>
            </a:r>
            <a:endParaRPr lang="en-US" altLang="ko-KR" sz="14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· </a:t>
            </a:r>
            <a:r>
              <a:rPr lang="ko-KR" altLang="en-US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기술연구소 </a:t>
            </a:r>
            <a:r>
              <a:rPr lang="en-US" altLang="ko-KR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10</a:t>
            </a:r>
            <a:r>
              <a:rPr lang="ko-KR" altLang="en-US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년 </a:t>
            </a:r>
            <a:r>
              <a:rPr lang="en-US" altLang="ko-KR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6</a:t>
            </a:r>
            <a:r>
              <a:rPr lang="ko-KR" altLang="en-US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개월 근무</a:t>
            </a:r>
            <a:endParaRPr lang="en-US" altLang="ko-KR" sz="14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· </a:t>
            </a:r>
            <a:r>
              <a:rPr lang="ko-KR" altLang="en-US" sz="14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경영총괄</a:t>
            </a:r>
            <a:r>
              <a:rPr lang="en-US" altLang="ko-KR" sz="14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14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제품기획</a:t>
            </a:r>
            <a:r>
              <a:rPr lang="en-US" altLang="ko-KR" sz="14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14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디자인</a:t>
            </a: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5D46A3CA-F9D7-4227-9D7D-74ADAF95B9C7}"/>
              </a:ext>
            </a:extLst>
          </p:cNvPr>
          <p:cNvSpPr/>
          <p:nvPr/>
        </p:nvSpPr>
        <p:spPr>
          <a:xfrm>
            <a:off x="4576825" y="2678155"/>
            <a:ext cx="2892214" cy="44678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Engineer</a:t>
            </a:r>
            <a:r>
              <a:rPr lang="en-US" altLang="ko-KR" dirty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홍길동</a:t>
            </a:r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09D0BBB2-F279-4C23-A329-2B67029455FB}"/>
              </a:ext>
            </a:extLst>
          </p:cNvPr>
          <p:cNvSpPr/>
          <p:nvPr/>
        </p:nvSpPr>
        <p:spPr>
          <a:xfrm>
            <a:off x="4576825" y="3319653"/>
            <a:ext cx="2892214" cy="2118350"/>
          </a:xfrm>
          <a:prstGeom prst="roundRect">
            <a:avLst>
              <a:gd name="adj" fmla="val 5109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AF29943-4609-420C-8969-BB8B67EC407F}"/>
              </a:ext>
            </a:extLst>
          </p:cNvPr>
          <p:cNvSpPr txBox="1"/>
          <p:nvPr/>
        </p:nvSpPr>
        <p:spPr>
          <a:xfrm>
            <a:off x="5261345" y="3624650"/>
            <a:ext cx="1523174" cy="1353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·  </a:t>
            </a:r>
            <a:r>
              <a:rPr lang="ko-KR" altLang="en-US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나이 </a:t>
            </a:r>
            <a:r>
              <a:rPr lang="en-US" altLang="ko-KR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: 29</a:t>
            </a:r>
            <a:r>
              <a:rPr lang="ko-KR" altLang="en-US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세</a:t>
            </a:r>
            <a:endParaRPr lang="en-US" altLang="ko-KR" sz="14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· </a:t>
            </a:r>
            <a:r>
              <a:rPr lang="ko-KR" altLang="en-US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부경대학교</a:t>
            </a:r>
            <a:endParaRPr lang="en-US" altLang="ko-KR" sz="14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· </a:t>
            </a:r>
            <a:r>
              <a:rPr lang="ko-KR" altLang="en-US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컴퓨터공학 전공</a:t>
            </a:r>
            <a:endParaRPr lang="en-US" altLang="ko-KR" sz="14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· </a:t>
            </a:r>
            <a:r>
              <a:rPr lang="ko-KR" altLang="en-US" sz="14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소프트웨어 개발</a:t>
            </a: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3E664212-49F1-49D3-BD49-4574C8A8890E}"/>
              </a:ext>
            </a:extLst>
          </p:cNvPr>
          <p:cNvSpPr/>
          <p:nvPr/>
        </p:nvSpPr>
        <p:spPr>
          <a:xfrm>
            <a:off x="7765616" y="2678155"/>
            <a:ext cx="2892214" cy="44678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Engineer</a:t>
            </a:r>
            <a:r>
              <a:rPr lang="en-US" altLang="ko-KR" dirty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홍길동</a:t>
            </a:r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E4756DEC-6D9E-42A2-A7C5-5B98151A99DF}"/>
              </a:ext>
            </a:extLst>
          </p:cNvPr>
          <p:cNvSpPr/>
          <p:nvPr/>
        </p:nvSpPr>
        <p:spPr>
          <a:xfrm>
            <a:off x="7765616" y="3319653"/>
            <a:ext cx="2892214" cy="2118350"/>
          </a:xfrm>
          <a:prstGeom prst="roundRect">
            <a:avLst>
              <a:gd name="adj" fmla="val 5109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DD9D62C-6E1F-4BD2-B8FB-FB7C21C551F7}"/>
              </a:ext>
            </a:extLst>
          </p:cNvPr>
          <p:cNvSpPr txBox="1"/>
          <p:nvPr/>
        </p:nvSpPr>
        <p:spPr>
          <a:xfrm>
            <a:off x="8297049" y="3483522"/>
            <a:ext cx="1829347" cy="1677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·  </a:t>
            </a:r>
            <a:r>
              <a:rPr lang="ko-KR" altLang="en-US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나이 </a:t>
            </a:r>
            <a:r>
              <a:rPr lang="en-US" altLang="ko-KR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: 30</a:t>
            </a:r>
            <a:r>
              <a:rPr lang="ko-KR" altLang="en-US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세</a:t>
            </a:r>
            <a:endParaRPr lang="en-US" altLang="ko-KR" sz="14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· </a:t>
            </a:r>
            <a:r>
              <a:rPr lang="ko-KR" altLang="en-US" sz="1400" dirty="0" err="1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부산과기대</a:t>
            </a:r>
            <a:endParaRPr lang="en-US" altLang="ko-KR" sz="14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· </a:t>
            </a:r>
            <a:r>
              <a:rPr lang="ko-KR" altLang="en-US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전기전자 전공</a:t>
            </a:r>
            <a:endParaRPr lang="en-US" altLang="ko-KR" sz="14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· </a:t>
            </a:r>
            <a:r>
              <a:rPr lang="ko-KR" altLang="en-US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삼성 </a:t>
            </a:r>
            <a:r>
              <a:rPr lang="en-US" altLang="ko-KR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7</a:t>
            </a:r>
            <a:r>
              <a:rPr lang="ko-KR" altLang="en-US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년 </a:t>
            </a:r>
            <a:r>
              <a:rPr lang="en-US" altLang="ko-KR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</a:t>
            </a:r>
            <a:r>
              <a:rPr lang="ko-KR" altLang="en-US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개월 근무</a:t>
            </a:r>
            <a:endParaRPr lang="en-US" altLang="ko-KR" sz="14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· </a:t>
            </a:r>
            <a:r>
              <a:rPr lang="ko-KR" altLang="en-US" sz="14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하드웨어 개발</a:t>
            </a:r>
          </a:p>
        </p:txBody>
      </p:sp>
    </p:spTree>
    <p:extLst>
      <p:ext uri="{BB962C8B-B14F-4D97-AF65-F5344CB8AC3E}">
        <p14:creationId xmlns:p14="http://schemas.microsoft.com/office/powerpoint/2010/main" val="4119691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613</Words>
  <Application>Microsoft Office PowerPoint</Application>
  <PresentationFormat>와이드스크린</PresentationFormat>
  <Paragraphs>161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나눔스퀘어 네오 ExtraBold</vt:lpstr>
      <vt:lpstr>나눔스퀘어 네오 Heavy</vt:lpstr>
      <vt:lpstr>나눔스퀘어 네오 Regular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USER-PC</dc:creator>
  <cp:lastModifiedBy>kised</cp:lastModifiedBy>
  <cp:revision>18</cp:revision>
  <dcterms:created xsi:type="dcterms:W3CDTF">2023-04-13T07:32:44Z</dcterms:created>
  <dcterms:modified xsi:type="dcterms:W3CDTF">2023-06-28T02:20:12Z</dcterms:modified>
</cp:coreProperties>
</file>